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281" r:id="rId4"/>
    <p:sldId id="282" r:id="rId5"/>
    <p:sldId id="285" r:id="rId6"/>
    <p:sldId id="283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B775"/>
    <a:srgbClr val="F372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5728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füzetbe önállóan</a:t>
            </a:r>
            <a:r>
              <a:rPr lang="hu-HU" baseline="0" dirty="0" smtClean="0"/>
              <a:t> leírják a műveletet és az eredményt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8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Ellenőrzés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2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 újabb állítás után le kell írni a füzetbe azt a számot, ami nem lehet már.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2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6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füzetbe</a:t>
            </a:r>
            <a:r>
              <a:rPr lang="hu-HU" baseline="0" dirty="0" smtClean="0"/>
              <a:t> leírják, megoldják, majd közös </a:t>
            </a:r>
            <a:r>
              <a:rPr lang="hu-HU" baseline="0" dirty="0" err="1" smtClean="0"/>
              <a:t>ell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7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8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66"/>
            <a:ext cx="12192000" cy="685955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16640" y="1647228"/>
            <a:ext cx="6096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Ő</a:t>
            </a:r>
            <a:r>
              <a:rPr lang="hu-H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s</a:t>
            </a:r>
            <a:r>
              <a:rPr lang="hu-HU" sz="80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z</a:t>
            </a:r>
            <a:r>
              <a:rPr lang="hu-HU" sz="8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i</a:t>
            </a:r>
            <a:r>
              <a:rPr lang="hu-HU" sz="80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 </a:t>
            </a:r>
            <a:r>
              <a:rPr lang="hu-HU" sz="9600" b="1" dirty="0" smtClean="0">
                <a:solidFill>
                  <a:srgbClr val="C00000"/>
                </a:solidFill>
                <a:latin typeface="Jokerman" panose="04090605060D06020702" pitchFamily="82" charset="0"/>
              </a:rPr>
              <a:t>m</a:t>
            </a:r>
            <a:r>
              <a:rPr lang="hu-HU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a</a:t>
            </a:r>
            <a:r>
              <a:rPr lang="hu-HU" sz="96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t</a:t>
            </a:r>
            <a:r>
              <a:rPr lang="hu-HU" sz="9600" b="1" dirty="0" smtClean="0">
                <a:solidFill>
                  <a:schemeClr val="accent4"/>
                </a:solidFill>
                <a:latin typeface="Jokerman" panose="04090605060D06020702" pitchFamily="82" charset="0"/>
              </a:rPr>
              <a:t>e</a:t>
            </a:r>
            <a:r>
              <a:rPr lang="hu-HU" sz="96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k</a:t>
            </a:r>
            <a:endParaRPr lang="hu-HU" sz="8000" b="1" dirty="0" smtClean="0">
              <a:solidFill>
                <a:schemeClr val="accent2">
                  <a:lumMod val="50000"/>
                </a:schemeClr>
              </a:solidFill>
              <a:latin typeface="Jokerman" panose="04090605060D06020702" pitchFamily="82" charset="0"/>
            </a:endParaRPr>
          </a:p>
          <a:p>
            <a:pPr algn="ctr"/>
            <a:r>
              <a:rPr lang="hu-HU" sz="4800" b="1" dirty="0">
                <a:solidFill>
                  <a:srgbClr val="FF0000"/>
                </a:solidFill>
                <a:latin typeface="Jokerman" panose="04090605060D06020702" pitchFamily="82" charset="0"/>
              </a:rPr>
              <a:t>5</a:t>
            </a:r>
            <a:r>
              <a:rPr lang="hu-HU" sz="48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. </a:t>
            </a:r>
            <a:r>
              <a:rPr lang="hu-H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Jokerman" panose="04090605060D06020702" pitchFamily="82" charset="0"/>
              </a:rPr>
              <a:t>o</a:t>
            </a:r>
            <a:r>
              <a:rPr lang="hu-HU" sz="48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s</a:t>
            </a:r>
            <a:r>
              <a:rPr lang="hu-H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z</a:t>
            </a:r>
            <a:r>
              <a:rPr lang="hu-HU" sz="4800" b="1" dirty="0" smtClean="0">
                <a:solidFill>
                  <a:srgbClr val="92D050"/>
                </a:solidFill>
                <a:latin typeface="Jokerman" panose="04090605060D06020702" pitchFamily="82" charset="0"/>
              </a:rPr>
              <a:t>t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á</a:t>
            </a:r>
            <a:r>
              <a:rPr lang="hu-HU" sz="4800" b="1" dirty="0" smtClean="0">
                <a:solidFill>
                  <a:schemeClr val="accent2">
                    <a:lumMod val="50000"/>
                  </a:schemeClr>
                </a:solidFill>
                <a:latin typeface="Jokerman" panose="04090605060D06020702" pitchFamily="82" charset="0"/>
              </a:rPr>
              <a:t>ly</a:t>
            </a:r>
            <a:endParaRPr lang="hu-HU" sz="4800" b="1" dirty="0">
              <a:solidFill>
                <a:schemeClr val="accent2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64910" y="3955552"/>
            <a:ext cx="40825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 smtClean="0">
                <a:solidFill>
                  <a:srgbClr val="C00000"/>
                </a:solidFill>
              </a:rPr>
              <a:t>Készítette: </a:t>
            </a:r>
          </a:p>
          <a:p>
            <a:r>
              <a:rPr lang="hu-HU" sz="3200" b="1" i="1" dirty="0" smtClean="0">
                <a:solidFill>
                  <a:srgbClr val="C00000"/>
                </a:solidFill>
              </a:rPr>
              <a:t>Nagyné Madár Anikó   </a:t>
            </a:r>
          </a:p>
          <a:p>
            <a:r>
              <a:rPr lang="hu-HU" sz="3200" b="1" i="1" dirty="0" err="1" smtClean="0">
                <a:solidFill>
                  <a:srgbClr val="C00000"/>
                </a:solidFill>
              </a:rPr>
              <a:t>Átdolgozta</a:t>
            </a:r>
            <a:r>
              <a:rPr lang="hu-HU" sz="32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hu-HU" sz="3200" b="1" i="1" dirty="0" smtClean="0">
                <a:solidFill>
                  <a:srgbClr val="C00000"/>
                </a:solidFill>
              </a:rPr>
              <a:t>Basa Éva</a:t>
            </a:r>
          </a:p>
        </p:txBody>
      </p:sp>
      <p:sp>
        <p:nvSpPr>
          <p:cNvPr id="11" name="Szövegdoboz 10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2301">
            <a:off x="5480419" y="4003454"/>
            <a:ext cx="3046084" cy="324915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6555">
            <a:off x="8822123" y="1042489"/>
            <a:ext cx="3046084" cy="3249156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11" y="1535547"/>
            <a:ext cx="3046084" cy="3249156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834">
            <a:off x="2860872" y="2535954"/>
            <a:ext cx="3046084" cy="324915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0659">
            <a:off x="624400" y="4053388"/>
            <a:ext cx="3046084" cy="324915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D0000">
                  <a:alpha val="99216"/>
                </a:srgbClr>
              </a:clrFrom>
              <a:clrTo>
                <a:srgbClr val="FD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362">
            <a:off x="4024002" y="424011"/>
            <a:ext cx="3046084" cy="324915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8835">
            <a:off x="8269185" y="3051787"/>
            <a:ext cx="3046084" cy="324915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53954"/>
            <a:ext cx="3046084" cy="324915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10520" y="3570400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6000x4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85442" y="2598619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700x30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93198" y="5213212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500x40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36639" y="5325911"/>
            <a:ext cx="2821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700x100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0988" y="2107951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200x40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75062" y="106496"/>
            <a:ext cx="6328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</a:rPr>
              <a:t>Mennyit érnek a levelek?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630164" y="4158237"/>
            <a:ext cx="2552720" cy="78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900x50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280149" y="1663868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3000x7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37293" y="2115017"/>
            <a:ext cx="2821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8x40000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03850" y="700723"/>
            <a:ext cx="43364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200x40= 8000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700x100= 70000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6000x4= 24000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3000x7= 21000</a:t>
            </a:r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68" y="3912368"/>
            <a:ext cx="6944432" cy="313541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6002972" y="700723"/>
            <a:ext cx="46442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700x30= 21000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500x40= 20000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8x40000= 320000</a:t>
            </a:r>
          </a:p>
          <a:p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hu-H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900x50= 45000</a:t>
            </a:r>
            <a:endParaRPr lang="hu-H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661" y="48165"/>
            <a:ext cx="820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Melyik levél alatt bújt el a süni?</a:t>
            </a:r>
            <a:endParaRPr lang="hu-H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11215042" y="5841416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78" y="2559919"/>
            <a:ext cx="1705115" cy="127883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88" y="1984077"/>
            <a:ext cx="2819870" cy="225589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0160">
            <a:off x="950566" y="726542"/>
            <a:ext cx="2819870" cy="225589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7413" y="2136477"/>
            <a:ext cx="2819870" cy="225589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578">
            <a:off x="7807526" y="4632309"/>
            <a:ext cx="2819870" cy="225589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47" y="4657164"/>
            <a:ext cx="2819870" cy="225589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861">
            <a:off x="2630694" y="4559347"/>
            <a:ext cx="2819870" cy="225589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4993">
            <a:off x="0" y="4392373"/>
            <a:ext cx="2819870" cy="225589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18672" y="182393"/>
            <a:ext cx="2819870" cy="225589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70" y="770744"/>
            <a:ext cx="2819870" cy="225589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173">
            <a:off x="3079740" y="573284"/>
            <a:ext cx="2819870" cy="2255896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8492420" y="818194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77000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703792" y="5179463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42000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188860" y="5242077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57432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66561" y="5179463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15000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056545" y="1048956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35000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-13128" y="2870743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50000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657873" y="1278065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13478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153890" y="1193400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36000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9623970" y="2491520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56789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8286205" y="5173234"/>
            <a:ext cx="213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solidFill>
                  <a:srgbClr val="FFFF00"/>
                </a:solidFill>
              </a:rPr>
              <a:t>28000</a:t>
            </a:r>
            <a:endParaRPr lang="hu-HU" sz="6600" b="1" i="1" dirty="0">
              <a:solidFill>
                <a:srgbClr val="FFFF0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3169484" y="3490104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7000x4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3169484" y="3504835"/>
            <a:ext cx="517079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21000 duplája </a:t>
            </a:r>
            <a:endParaRPr lang="hu-H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175155" y="3479072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az 100000 fele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3163813" y="3493824"/>
            <a:ext cx="517079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34000+43000 </a:t>
            </a:r>
            <a:endParaRPr lang="hu-H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3169484" y="3458522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70x500 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163813" y="3482581"/>
            <a:ext cx="517079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100000-64000 </a:t>
            </a:r>
            <a:endParaRPr lang="hu-H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3188860" y="3484393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2e5T4sz7E3t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3163813" y="3380478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66000-51000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3147882" y="3427447"/>
            <a:ext cx="517079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a 4sz7t8e3E1T</a:t>
            </a:r>
            <a:endParaRPr lang="hu-H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9" grpId="0" animBg="1"/>
      <p:bldP spid="48" grpId="0" animBg="1"/>
      <p:bldP spid="47" grpId="0" animBg="1"/>
      <p:bldP spid="50" grpId="0" animBg="1"/>
      <p:bldP spid="51" grpId="0" animBg="1"/>
      <p:bldP spid="32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06223"/>
              </p:ext>
            </p:extLst>
          </p:nvPr>
        </p:nvGraphicFramePr>
        <p:xfrm>
          <a:off x="3653766" y="138020"/>
          <a:ext cx="8128001" cy="6573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95555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14000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17000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20000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38000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40000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54000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56000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75000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78000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87000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90000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95000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98000</a:t>
                      </a:r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" y="5363775"/>
            <a:ext cx="3381555" cy="149422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8234" y="351679"/>
            <a:ext cx="374750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7. Mely számokon </a:t>
            </a:r>
          </a:p>
          <a:p>
            <a:pPr algn="ctr"/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állnak a képek?</a:t>
            </a:r>
          </a:p>
          <a:p>
            <a:pPr algn="ctr"/>
            <a:endParaRPr lang="hu-HU" sz="36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alma:   </a:t>
            </a: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tök:   </a:t>
            </a: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süni:  </a:t>
            </a: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makk:  </a:t>
            </a: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mókus:  </a:t>
            </a:r>
          </a:p>
          <a:p>
            <a:r>
              <a:rPr lang="hu-HU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levél: 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322693" y="2005050"/>
            <a:ext cx="11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19000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84818" y="2644964"/>
            <a:ext cx="11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FF00"/>
                </a:solidFill>
              </a:rPr>
              <a:t>3</a:t>
            </a:r>
            <a:r>
              <a:rPr lang="hu-HU" sz="2800" b="1" dirty="0" smtClean="0">
                <a:solidFill>
                  <a:srgbClr val="FFFF00"/>
                </a:solidFill>
              </a:rPr>
              <a:t>5000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168031" y="3205443"/>
            <a:ext cx="11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FF00"/>
                </a:solidFill>
              </a:rPr>
              <a:t>5</a:t>
            </a:r>
            <a:r>
              <a:rPr lang="hu-HU" sz="2800" b="1" dirty="0" smtClean="0">
                <a:solidFill>
                  <a:srgbClr val="FFFF00"/>
                </a:solidFill>
              </a:rPr>
              <a:t>8000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435409" y="3742759"/>
            <a:ext cx="11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77000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626041" y="4295727"/>
            <a:ext cx="11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8</a:t>
            </a:r>
            <a:r>
              <a:rPr lang="hu-HU" sz="2800" b="1" dirty="0">
                <a:solidFill>
                  <a:srgbClr val="FFFF00"/>
                </a:solidFill>
              </a:rPr>
              <a:t>4</a:t>
            </a:r>
            <a:r>
              <a:rPr lang="hu-HU" sz="2800" b="1" dirty="0" smtClean="0">
                <a:solidFill>
                  <a:srgbClr val="FFFF00"/>
                </a:solidFill>
              </a:rPr>
              <a:t>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330171" y="4834264"/>
            <a:ext cx="13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100000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11519516" y="606507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9" y="4450291"/>
            <a:ext cx="1033690" cy="1245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64" y="2300900"/>
            <a:ext cx="1123785" cy="1123785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6285">
            <a:off x="10682519" y="5594925"/>
            <a:ext cx="1219679" cy="1031925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38" y="1349866"/>
            <a:ext cx="713603" cy="8789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41" y="164214"/>
            <a:ext cx="797849" cy="9147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812">
            <a:off x="7033943" y="3511192"/>
            <a:ext cx="1197071" cy="8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50" y="700723"/>
            <a:ext cx="9764722" cy="776523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35165" y="954775"/>
            <a:ext cx="18918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</a:rPr>
              <a:t>  </a:t>
            </a:r>
            <a:r>
              <a:rPr lang="hu-HU" sz="4400" b="1" dirty="0" smtClean="0">
                <a:solidFill>
                  <a:srgbClr val="F37200"/>
                </a:solidFill>
              </a:rPr>
              <a:t>45650</a:t>
            </a:r>
          </a:p>
          <a:p>
            <a:r>
              <a:rPr lang="hu-HU" sz="4400" b="1" u="sng" dirty="0" smtClean="0">
                <a:solidFill>
                  <a:srgbClr val="F37200"/>
                </a:solidFill>
              </a:rPr>
              <a:t>+18530</a:t>
            </a:r>
            <a:endParaRPr lang="hu-HU" sz="4400" b="1" u="sng" dirty="0">
              <a:solidFill>
                <a:srgbClr val="F372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67252" y="954775"/>
            <a:ext cx="19127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</a:rPr>
              <a:t>  </a:t>
            </a:r>
            <a:r>
              <a:rPr lang="hu-HU" sz="4400" b="1" dirty="0" smtClean="0">
                <a:solidFill>
                  <a:srgbClr val="F37200"/>
                </a:solidFill>
              </a:rPr>
              <a:t>50760</a:t>
            </a:r>
          </a:p>
          <a:p>
            <a:r>
              <a:rPr lang="hu-HU" sz="4400" b="1" u="sng" dirty="0" smtClean="0">
                <a:solidFill>
                  <a:srgbClr val="F37200"/>
                </a:solidFill>
              </a:rPr>
              <a:t>- 18375</a:t>
            </a:r>
            <a:endParaRPr lang="hu-HU" sz="4400" b="1" u="sng" dirty="0">
              <a:solidFill>
                <a:srgbClr val="F372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33766" y="3931573"/>
            <a:ext cx="19127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37200"/>
                </a:solidFill>
              </a:rPr>
              <a:t>  81621</a:t>
            </a:r>
          </a:p>
          <a:p>
            <a:r>
              <a:rPr lang="hu-HU" sz="4400" b="1" u="sng" dirty="0" smtClean="0">
                <a:solidFill>
                  <a:srgbClr val="F37200"/>
                </a:solidFill>
              </a:rPr>
              <a:t>- 37274</a:t>
            </a:r>
            <a:endParaRPr lang="hu-HU" sz="4400" b="1" u="sng" dirty="0">
              <a:solidFill>
                <a:srgbClr val="F372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35165" y="3931573"/>
            <a:ext cx="21771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C000"/>
                </a:solidFill>
              </a:rPr>
              <a:t>  </a:t>
            </a:r>
            <a:r>
              <a:rPr lang="hu-HU" sz="4400" b="1" dirty="0">
                <a:solidFill>
                  <a:srgbClr val="F37200"/>
                </a:solidFill>
              </a:rPr>
              <a:t>2</a:t>
            </a:r>
            <a:r>
              <a:rPr lang="hu-HU" sz="4400" b="1" dirty="0" smtClean="0">
                <a:solidFill>
                  <a:srgbClr val="F37200"/>
                </a:solidFill>
              </a:rPr>
              <a:t>52346</a:t>
            </a:r>
          </a:p>
          <a:p>
            <a:r>
              <a:rPr lang="hu-HU" sz="4400" b="1" u="sng" dirty="0" smtClean="0">
                <a:solidFill>
                  <a:srgbClr val="F37200"/>
                </a:solidFill>
              </a:rPr>
              <a:t>+176415</a:t>
            </a:r>
            <a:endParaRPr lang="hu-HU" sz="4400" b="1" u="sng" dirty="0">
              <a:solidFill>
                <a:srgbClr val="F372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014032" y="4654848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32385</a:t>
            </a:r>
            <a:endParaRPr lang="hu-H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942532" y="416208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125647</a:t>
            </a:r>
            <a:endParaRPr lang="hu-H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080757" y="5368517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44347</a:t>
            </a:r>
            <a:endParaRPr lang="hu-H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914453" y="2978093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64180</a:t>
            </a:r>
            <a:endParaRPr lang="hu-H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161685" y="33739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r>
              <a:rPr lang="hu-H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28761</a:t>
            </a:r>
            <a:endParaRPr lang="hu-H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90666" y="207640"/>
            <a:ext cx="6559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 smtClean="0"/>
              <a:t>Melyik szám marad a dióban?</a:t>
            </a:r>
            <a:endParaRPr lang="hu-HU" sz="4000" b="1" i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725923" y="530117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669900"/>
                </a:solidFill>
                <a:latin typeface="Arial Black" panose="020B0A04020102020204" pitchFamily="34" charset="0"/>
              </a:rPr>
              <a:t>4</a:t>
            </a:r>
            <a:r>
              <a:rPr lang="hu-HU" sz="36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28761</a:t>
            </a:r>
            <a:endParaRPr lang="hu-HU" sz="3600" dirty="0">
              <a:solidFill>
                <a:srgbClr val="6699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725923" y="233176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64180</a:t>
            </a:r>
            <a:endParaRPr lang="hu-HU" sz="3600" dirty="0">
              <a:solidFill>
                <a:srgbClr val="6699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314518" y="2331761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32385</a:t>
            </a:r>
            <a:endParaRPr lang="hu-HU" sz="3600" dirty="0">
              <a:solidFill>
                <a:srgbClr val="6699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487706" y="530900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669900"/>
                </a:solidFill>
                <a:latin typeface="Arial Black" panose="020B0A04020102020204" pitchFamily="34" charset="0"/>
              </a:rPr>
              <a:t>44347</a:t>
            </a:r>
            <a:endParaRPr lang="hu-HU" sz="3600" dirty="0">
              <a:solidFill>
                <a:srgbClr val="6699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7094065" y="1240205"/>
            <a:ext cx="486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i="1" dirty="0" smtClean="0">
                <a:solidFill>
                  <a:srgbClr val="FF0000"/>
                </a:solidFill>
              </a:rPr>
              <a:t>Mondjunk el mindent </a:t>
            </a:r>
          </a:p>
          <a:p>
            <a:pPr algn="ctr"/>
            <a:r>
              <a:rPr lang="hu-HU" sz="4000" b="1" i="1" dirty="0" smtClean="0">
                <a:solidFill>
                  <a:srgbClr val="FF0000"/>
                </a:solidFill>
              </a:rPr>
              <a:t>erről a számról!</a:t>
            </a:r>
            <a:endParaRPr lang="hu-H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29" y="2829464"/>
            <a:ext cx="4332976" cy="3318875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5952226" y="56396"/>
            <a:ext cx="4304984" cy="2449902"/>
          </a:xfrm>
          <a:prstGeom prst="wedgeEllipseCallout">
            <a:avLst>
              <a:gd name="adj1" fmla="val 54131"/>
              <a:gd name="adj2" fmla="val 1146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sárga ceruzád emeld fel, ha egész órán ügyesen dolgoztál!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9" y="3752903"/>
            <a:ext cx="2626334" cy="301108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45013" y="56396"/>
            <a:ext cx="3308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FFC000"/>
                </a:solidFill>
              </a:rPr>
              <a:t>Értékelés:</a:t>
            </a:r>
            <a:endParaRPr lang="hu-HU" sz="6000" b="1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65309" y="379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Ellipszis buborék 6"/>
          <p:cNvSpPr/>
          <p:nvPr/>
        </p:nvSpPr>
        <p:spPr>
          <a:xfrm>
            <a:off x="160325" y="2829464"/>
            <a:ext cx="4304984" cy="2449902"/>
          </a:xfrm>
          <a:prstGeom prst="wedgeEllipseCallout">
            <a:avLst>
              <a:gd name="adj1" fmla="val 73368"/>
              <a:gd name="adj2" fmla="val 61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Pirosat, ha legközelebb szeretnél sokkal jobban figyelni, dolgozni!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996149" y="0"/>
            <a:ext cx="4304984" cy="2449902"/>
          </a:xfrm>
          <a:prstGeom prst="wedgeEllipseCallout">
            <a:avLst>
              <a:gd name="adj1" fmla="val 113444"/>
              <a:gd name="adj2" fmla="val 1498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zöld ceruzád mutasd, ha nem minden feladatot sikerült megoldanod!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42" y="2088940"/>
            <a:ext cx="6172200" cy="45434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69343" y="483079"/>
            <a:ext cx="7063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6000" dirty="0" smtClean="0">
                <a:latin typeface="Jokerman" panose="04090605060D06020702" pitchFamily="82" charset="0"/>
              </a:rPr>
              <a:t>Nagy munka volt,</a:t>
            </a:r>
          </a:p>
          <a:p>
            <a:pPr algn="ctr"/>
            <a:r>
              <a:rPr lang="hu-HU" sz="6000" dirty="0" smtClean="0">
                <a:latin typeface="Jokerman" panose="04090605060D06020702" pitchFamily="82" charset="0"/>
              </a:rPr>
              <a:t> ügyesek voltatok!</a:t>
            </a:r>
            <a:endParaRPr lang="hu-HU" sz="6000" dirty="0">
              <a:latin typeface="Jokerman" panose="04090605060D0602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11468084" y="4698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NMA</a:t>
            </a:r>
            <a:endParaRPr lang="hu-H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275</Words>
  <Application>Microsoft Office PowerPoint</Application>
  <PresentationFormat>Szélesvásznú</PresentationFormat>
  <Paragraphs>122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Calibri Light</vt:lpstr>
      <vt:lpstr>Jokerman</vt:lpstr>
      <vt:lpstr>Office テーマ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tekhno logic</dc:creator>
  <cp:lastModifiedBy>Jelenfiné Margó</cp:lastModifiedBy>
  <cp:revision>75</cp:revision>
  <dcterms:created xsi:type="dcterms:W3CDTF">2015-09-28T09:48:28Z</dcterms:created>
  <dcterms:modified xsi:type="dcterms:W3CDTF">2018-10-12T15:32:35Z</dcterms:modified>
</cp:coreProperties>
</file>