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notesSlides/notesSlide1.xml" ContentType="application/vnd.openxmlformats-officedocument.presentationml.notesSlide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19" r:id="rId2"/>
    <p:sldId id="320" r:id="rId3"/>
    <p:sldId id="321" r:id="rId4"/>
    <p:sldId id="322" r:id="rId5"/>
    <p:sldId id="316" r:id="rId6"/>
    <p:sldId id="318" r:id="rId7"/>
    <p:sldId id="268" r:id="rId8"/>
    <p:sldId id="298" r:id="rId9"/>
    <p:sldId id="297" r:id="rId10"/>
    <p:sldId id="299" r:id="rId11"/>
    <p:sldId id="300" r:id="rId12"/>
    <p:sldId id="262" r:id="rId13"/>
    <p:sldId id="263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61" r:id="rId45"/>
    <p:sldId id="267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266" r:id="rId62"/>
    <p:sldId id="256" r:id="rId63"/>
    <p:sldId id="260" r:id="rId64"/>
    <p:sldId id="257" r:id="rId65"/>
    <p:sldId id="258" r:id="rId66"/>
    <p:sldId id="259" r:id="rId6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3F7C-2FE9-4182-A70E-8C1B7F00AA7F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8B9F-C71F-4BBD-970E-9B922D094D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8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F4F82-D4F0-489E-8ABE-CD5826EFC42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45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10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21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81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33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30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46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44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12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2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46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43F9-B99A-40B7-84F4-EBE70A9ABF2D}" type="datetimeFigureOut">
              <a:rPr lang="hu-HU" smtClean="0"/>
              <a:t>2020.04.19.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1A7C-2EDE-441E-AE1C-99E489180D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hyperlink" Target="https://en.wikipedia.org/wiki/Dotted_and_dotless_I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27.png"/><Relationship Id="rId4" Type="http://schemas.openxmlformats.org/officeDocument/2006/relationships/hyperlink" Target="https://quizlet.com/498247866/verbs_ppke-flash-card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Overview</a:t>
            </a:r>
            <a:r>
              <a:rPr lang="hu-HU" dirty="0" smtClean="0"/>
              <a:t> </a:t>
            </a:r>
            <a:r>
              <a:rPr lang="hu-HU" smtClean="0"/>
              <a:t>-verbs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5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 txBox="1">
            <a:spLocks/>
          </p:cNvSpPr>
          <p:nvPr/>
        </p:nvSpPr>
        <p:spPr>
          <a:xfrm>
            <a:off x="-46856" y="127173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Csinál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Megy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Vár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Tart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Fut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Esz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Jön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1043608" y="116632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o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go.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w</a:t>
            </a:r>
            <a:r>
              <a:rPr lang="hu-HU" dirty="0" err="1" smtClean="0"/>
              <a:t>ait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hold.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r</a:t>
            </a:r>
            <a:r>
              <a:rPr lang="hu-HU" dirty="0" err="1" smtClean="0"/>
              <a:t>un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e</a:t>
            </a:r>
            <a:r>
              <a:rPr lang="hu-HU" dirty="0" err="1" smtClean="0"/>
              <a:t>at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ome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4355976" y="116632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goes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waits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holds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runs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/>
              <a:t>S</a:t>
            </a:r>
            <a:r>
              <a:rPr lang="hu-HU" dirty="0" err="1" smtClean="0"/>
              <a:t>he</a:t>
            </a:r>
            <a:r>
              <a:rPr lang="hu-HU" dirty="0" smtClean="0"/>
              <a:t> </a:t>
            </a:r>
            <a:r>
              <a:rPr lang="hu-HU" dirty="0" err="1" smtClean="0"/>
              <a:t>eat</a:t>
            </a:r>
            <a:r>
              <a:rPr lang="hu-HU" b="1" dirty="0" err="1" smtClean="0">
                <a:solidFill>
                  <a:srgbClr val="FF0000"/>
                </a:solidFill>
              </a:rPr>
              <a:t>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comes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2699792" y="127173"/>
            <a:ext cx="1800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doing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going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waiting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holding.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runing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eating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coming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23" name="Tartalom helye 2"/>
          <p:cNvSpPr txBox="1">
            <a:spLocks/>
          </p:cNvSpPr>
          <p:nvPr/>
        </p:nvSpPr>
        <p:spPr>
          <a:xfrm>
            <a:off x="6228184" y="55165"/>
            <a:ext cx="1800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doing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going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waiting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holding.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runing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eating</a:t>
            </a:r>
            <a:r>
              <a:rPr lang="hu-HU" sz="1800" dirty="0" smtClean="0"/>
              <a:t>.</a:t>
            </a:r>
          </a:p>
          <a:p>
            <a:pPr marL="0" indent="0">
              <a:buNone/>
            </a:pP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coming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24" name="Tartalom helye 2"/>
          <p:cNvSpPr txBox="1">
            <a:spLocks/>
          </p:cNvSpPr>
          <p:nvPr/>
        </p:nvSpPr>
        <p:spPr>
          <a:xfrm>
            <a:off x="7730008" y="44624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400" dirty="0" err="1" smtClean="0"/>
              <a:t>She</a:t>
            </a:r>
            <a:r>
              <a:rPr lang="hu-HU" sz="1400" dirty="0" smtClean="0"/>
              <a:t>/</a:t>
            </a:r>
            <a:r>
              <a:rPr lang="hu-HU" sz="1400" dirty="0" err="1" smtClean="0"/>
              <a:t>You</a:t>
            </a:r>
            <a:r>
              <a:rPr lang="hu-HU" sz="1400" dirty="0" smtClean="0"/>
              <a:t>’</a:t>
            </a:r>
            <a:r>
              <a:rPr lang="hu-HU" sz="1400" dirty="0" err="1" smtClean="0"/>
              <a:t>ll</a:t>
            </a:r>
            <a:r>
              <a:rPr lang="hu-HU" sz="1400" dirty="0" smtClean="0"/>
              <a:t> </a:t>
            </a:r>
            <a:r>
              <a:rPr lang="hu-HU" sz="1400" dirty="0" err="1"/>
              <a:t>d</a:t>
            </a:r>
            <a:r>
              <a:rPr lang="hu-HU" sz="1400" dirty="0" err="1" smtClean="0"/>
              <a:t>o</a:t>
            </a:r>
            <a:r>
              <a:rPr lang="hu-HU" sz="1400" dirty="0" smtClean="0"/>
              <a:t>.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 err="1" smtClean="0"/>
              <a:t>She</a:t>
            </a:r>
            <a:r>
              <a:rPr lang="hu-HU" sz="1400" dirty="0" smtClean="0"/>
              <a:t>/</a:t>
            </a:r>
            <a:r>
              <a:rPr lang="hu-HU" sz="1400" dirty="0" err="1" smtClean="0"/>
              <a:t>You</a:t>
            </a:r>
            <a:r>
              <a:rPr lang="hu-HU" sz="1400" dirty="0" smtClean="0"/>
              <a:t>’</a:t>
            </a:r>
            <a:r>
              <a:rPr lang="hu-HU" sz="1400" dirty="0" err="1" smtClean="0"/>
              <a:t>ll</a:t>
            </a:r>
            <a:r>
              <a:rPr lang="hu-HU" sz="1400" dirty="0" smtClean="0"/>
              <a:t> go.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 err="1" smtClean="0"/>
              <a:t>She</a:t>
            </a:r>
            <a:r>
              <a:rPr lang="hu-HU" sz="1400" dirty="0" smtClean="0"/>
              <a:t>/</a:t>
            </a:r>
            <a:r>
              <a:rPr lang="hu-HU" sz="1400" dirty="0" err="1" smtClean="0"/>
              <a:t>You</a:t>
            </a:r>
            <a:r>
              <a:rPr lang="hu-HU" sz="1400" dirty="0" smtClean="0"/>
              <a:t>’</a:t>
            </a:r>
            <a:r>
              <a:rPr lang="hu-HU" sz="1400" dirty="0" err="1" smtClean="0"/>
              <a:t>ll</a:t>
            </a:r>
            <a:r>
              <a:rPr lang="hu-HU" sz="1400" dirty="0" smtClean="0"/>
              <a:t> </a:t>
            </a:r>
            <a:r>
              <a:rPr lang="hu-HU" sz="1400" dirty="0" err="1"/>
              <a:t>w</a:t>
            </a:r>
            <a:r>
              <a:rPr lang="hu-HU" sz="1400" dirty="0" err="1" smtClean="0"/>
              <a:t>ait</a:t>
            </a:r>
            <a:r>
              <a:rPr lang="hu-HU" sz="1400" dirty="0" smtClean="0"/>
              <a:t>.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 err="1" smtClean="0"/>
              <a:t>She</a:t>
            </a:r>
            <a:r>
              <a:rPr lang="hu-HU" sz="1400" dirty="0" smtClean="0"/>
              <a:t>/</a:t>
            </a:r>
            <a:r>
              <a:rPr lang="hu-HU" sz="1400" dirty="0" err="1" smtClean="0"/>
              <a:t>You</a:t>
            </a:r>
            <a:r>
              <a:rPr lang="hu-HU" sz="1400" dirty="0" smtClean="0"/>
              <a:t>’</a:t>
            </a:r>
            <a:r>
              <a:rPr lang="hu-HU" sz="1400" dirty="0" err="1" smtClean="0"/>
              <a:t>ll</a:t>
            </a:r>
            <a:r>
              <a:rPr lang="hu-HU" sz="1400" dirty="0" smtClean="0"/>
              <a:t> hold.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 err="1" smtClean="0"/>
              <a:t>She</a:t>
            </a:r>
            <a:r>
              <a:rPr lang="hu-HU" sz="1400" dirty="0" smtClean="0"/>
              <a:t>/</a:t>
            </a:r>
            <a:r>
              <a:rPr lang="hu-HU" sz="1400" dirty="0" err="1" smtClean="0"/>
              <a:t>You</a:t>
            </a:r>
            <a:r>
              <a:rPr lang="hu-HU" sz="1400" dirty="0" smtClean="0"/>
              <a:t>’</a:t>
            </a:r>
            <a:r>
              <a:rPr lang="hu-HU" sz="1400" dirty="0" err="1" smtClean="0"/>
              <a:t>ll</a:t>
            </a:r>
            <a:r>
              <a:rPr lang="hu-HU" sz="1400" dirty="0" smtClean="0"/>
              <a:t> </a:t>
            </a:r>
            <a:r>
              <a:rPr lang="hu-HU" sz="1400" dirty="0" err="1"/>
              <a:t>r</a:t>
            </a:r>
            <a:r>
              <a:rPr lang="hu-HU" sz="1400" dirty="0" err="1" smtClean="0"/>
              <a:t>un</a:t>
            </a:r>
            <a:r>
              <a:rPr lang="hu-HU" sz="1400" dirty="0" smtClean="0"/>
              <a:t>.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 err="1" smtClean="0"/>
              <a:t>She</a:t>
            </a:r>
            <a:r>
              <a:rPr lang="hu-HU" sz="1400" dirty="0" smtClean="0"/>
              <a:t>/</a:t>
            </a:r>
            <a:r>
              <a:rPr lang="hu-HU" sz="1400" dirty="0" err="1" smtClean="0"/>
              <a:t>You</a:t>
            </a:r>
            <a:r>
              <a:rPr lang="hu-HU" sz="1400" dirty="0" smtClean="0"/>
              <a:t>’</a:t>
            </a:r>
            <a:r>
              <a:rPr lang="hu-HU" sz="1400" dirty="0" err="1" smtClean="0"/>
              <a:t>ll</a:t>
            </a:r>
            <a:r>
              <a:rPr lang="hu-HU" sz="1400" dirty="0" smtClean="0"/>
              <a:t> </a:t>
            </a:r>
            <a:r>
              <a:rPr lang="hu-HU" sz="1400" dirty="0" err="1"/>
              <a:t>e</a:t>
            </a:r>
            <a:r>
              <a:rPr lang="hu-HU" sz="1400" dirty="0" err="1" smtClean="0"/>
              <a:t>at</a:t>
            </a:r>
            <a:r>
              <a:rPr lang="hu-HU" sz="1400" dirty="0" smtClean="0"/>
              <a:t>.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 err="1" smtClean="0"/>
              <a:t>She</a:t>
            </a:r>
            <a:r>
              <a:rPr lang="hu-HU" sz="1400" dirty="0" smtClean="0"/>
              <a:t>/</a:t>
            </a:r>
            <a:r>
              <a:rPr lang="hu-HU" sz="1400" dirty="0" err="1" smtClean="0"/>
              <a:t>You</a:t>
            </a:r>
            <a:r>
              <a:rPr lang="hu-HU" sz="1400" dirty="0" smtClean="0"/>
              <a:t>’</a:t>
            </a:r>
            <a:r>
              <a:rPr lang="hu-HU" sz="1400" dirty="0" err="1" smtClean="0"/>
              <a:t>ll</a:t>
            </a:r>
            <a:r>
              <a:rPr lang="hu-HU" sz="1400" dirty="0" smtClean="0"/>
              <a:t> </a:t>
            </a:r>
            <a:r>
              <a:rPr lang="hu-HU" sz="1400" dirty="0" err="1"/>
              <a:t>c</a:t>
            </a:r>
            <a:r>
              <a:rPr lang="hu-HU" sz="1400" dirty="0" err="1" smtClean="0"/>
              <a:t>ome</a:t>
            </a:r>
            <a:r>
              <a:rPr lang="hu-HU" sz="1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4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7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292600"/>
                  <a:ext cx="9072563" cy="256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61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 txBox="1">
            <a:spLocks/>
          </p:cNvSpPr>
          <p:nvPr/>
        </p:nvSpPr>
        <p:spPr>
          <a:xfrm>
            <a:off x="97160" y="-27384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Csinál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Vár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Tart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rgbClr val="0070C0"/>
                </a:solidFill>
              </a:rPr>
              <a:t>Esz</a:t>
            </a:r>
            <a:r>
              <a:rPr lang="hu-H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1609328" y="476672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wait</a:t>
            </a:r>
            <a:r>
              <a:rPr lang="hu-HU" dirty="0" smtClean="0"/>
              <a:t> </a:t>
            </a:r>
            <a:r>
              <a:rPr lang="hu-HU" sz="2000" i="1" dirty="0" err="1" smtClean="0"/>
              <a:t>for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hold.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eat</a:t>
            </a:r>
            <a:r>
              <a:rPr lang="hu-HU" dirty="0" smtClean="0"/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4427984" y="44624"/>
            <a:ext cx="2592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waits</a:t>
            </a:r>
            <a:r>
              <a:rPr lang="hu-HU" dirty="0" smtClean="0"/>
              <a:t> </a:t>
            </a:r>
            <a:r>
              <a:rPr lang="hu-HU" sz="1800" i="1" dirty="0" err="1" smtClean="0"/>
              <a:t>for</a:t>
            </a:r>
            <a:r>
              <a:rPr lang="hu-HU" sz="1800" i="1" dirty="0" smtClean="0"/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holds</a:t>
            </a:r>
            <a:r>
              <a:rPr lang="hu-HU" dirty="0" smtClean="0"/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eat</a:t>
            </a:r>
            <a:r>
              <a:rPr lang="hu-HU" b="1" dirty="0" err="1" smtClean="0">
                <a:solidFill>
                  <a:srgbClr val="FF0000"/>
                </a:solidFill>
              </a:rPr>
              <a:t>s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1763688" y="116632"/>
            <a:ext cx="2304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 smtClean="0"/>
              <a:t> </a:t>
            </a: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doing</a:t>
            </a:r>
            <a:r>
              <a:rPr lang="hu-HU" sz="1800" dirty="0" smtClean="0"/>
              <a:t> 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waiting</a:t>
            </a:r>
            <a:r>
              <a:rPr lang="hu-HU" sz="1800" dirty="0" smtClean="0"/>
              <a:t>  </a:t>
            </a:r>
            <a:r>
              <a:rPr lang="hu-HU" sz="1800" i="1" dirty="0" err="1" smtClean="0"/>
              <a:t>for</a:t>
            </a:r>
            <a:r>
              <a:rPr lang="hu-HU" sz="1800" i="1" dirty="0" smtClean="0"/>
              <a:t>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holding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You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eating</a:t>
            </a:r>
            <a:r>
              <a:rPr lang="hu-HU" sz="1800" dirty="0" smtClean="0"/>
              <a:t>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  <a:endParaRPr lang="hu-HU" dirty="0"/>
          </a:p>
        </p:txBody>
      </p:sp>
      <p:sp>
        <p:nvSpPr>
          <p:cNvPr id="23" name="Tartalom helye 2"/>
          <p:cNvSpPr txBox="1">
            <a:spLocks/>
          </p:cNvSpPr>
          <p:nvPr/>
        </p:nvSpPr>
        <p:spPr>
          <a:xfrm>
            <a:off x="4788024" y="487213"/>
            <a:ext cx="2088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doing</a:t>
            </a:r>
            <a:r>
              <a:rPr lang="hu-HU" sz="1800" dirty="0" smtClean="0"/>
              <a:t>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waiting</a:t>
            </a:r>
            <a:r>
              <a:rPr lang="hu-HU" sz="1800" dirty="0" smtClean="0"/>
              <a:t> </a:t>
            </a:r>
            <a:r>
              <a:rPr lang="hu-HU" sz="1800" i="1" dirty="0" err="1" smtClean="0"/>
              <a:t>for</a:t>
            </a:r>
            <a:r>
              <a:rPr lang="hu-H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holding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err="1" smtClean="0"/>
              <a:t>She</a:t>
            </a:r>
            <a:r>
              <a:rPr lang="hu-HU" sz="1800" dirty="0" smtClean="0"/>
              <a:t> is </a:t>
            </a:r>
            <a:r>
              <a:rPr lang="hu-HU" sz="1800" dirty="0" err="1" smtClean="0"/>
              <a:t>eating</a:t>
            </a:r>
            <a:r>
              <a:rPr lang="hu-HU" sz="1800" dirty="0" smtClean="0"/>
              <a:t> </a:t>
            </a:r>
            <a:r>
              <a:rPr lang="hu-H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800" dirty="0" smtClean="0"/>
              <a:t>.</a:t>
            </a:r>
          </a:p>
          <a:p>
            <a:pPr marL="0" indent="0">
              <a:buNone/>
            </a:pPr>
            <a:r>
              <a:rPr lang="hu-HU" sz="1800" dirty="0" smtClean="0"/>
              <a:t/>
            </a:r>
            <a:br>
              <a:rPr lang="hu-HU" sz="1800" dirty="0" smtClean="0"/>
            </a:br>
            <a:endParaRPr lang="hu-HU" dirty="0"/>
          </a:p>
        </p:txBody>
      </p:sp>
      <p:sp>
        <p:nvSpPr>
          <p:cNvPr id="24" name="Tartalom helye 2"/>
          <p:cNvSpPr txBox="1">
            <a:spLocks/>
          </p:cNvSpPr>
          <p:nvPr/>
        </p:nvSpPr>
        <p:spPr>
          <a:xfrm>
            <a:off x="6865912" y="127173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 err="1" smtClean="0"/>
              <a:t>She</a:t>
            </a:r>
            <a:r>
              <a:rPr lang="hu-HU" sz="2000" dirty="0" smtClean="0"/>
              <a:t>/</a:t>
            </a:r>
            <a:r>
              <a:rPr lang="hu-HU" sz="2000" dirty="0" err="1" smtClean="0"/>
              <a:t>You</a:t>
            </a:r>
            <a:r>
              <a:rPr lang="hu-HU" sz="2000" dirty="0" smtClean="0"/>
              <a:t>’</a:t>
            </a:r>
            <a:r>
              <a:rPr lang="hu-HU" sz="2000" dirty="0" err="1" smtClean="0"/>
              <a:t>ll</a:t>
            </a:r>
            <a:r>
              <a:rPr lang="hu-HU" sz="2000" dirty="0" smtClean="0"/>
              <a:t> </a:t>
            </a:r>
            <a:r>
              <a:rPr lang="hu-HU" sz="2000" dirty="0" err="1" smtClean="0"/>
              <a:t>do</a:t>
            </a:r>
            <a:r>
              <a:rPr lang="hu-HU" sz="2000" dirty="0" smtClean="0"/>
              <a:t> </a:t>
            </a:r>
            <a:r>
              <a:rPr lang="hu-H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She</a:t>
            </a:r>
            <a:r>
              <a:rPr lang="hu-HU" sz="2000" dirty="0" smtClean="0"/>
              <a:t>/</a:t>
            </a:r>
            <a:r>
              <a:rPr lang="hu-HU" sz="2000" dirty="0" err="1" smtClean="0"/>
              <a:t>You</a:t>
            </a:r>
            <a:r>
              <a:rPr lang="hu-HU" sz="2000" dirty="0" smtClean="0"/>
              <a:t>’</a:t>
            </a:r>
            <a:r>
              <a:rPr lang="hu-HU" sz="2000" dirty="0" err="1" smtClean="0"/>
              <a:t>ll</a:t>
            </a:r>
            <a:r>
              <a:rPr lang="hu-HU" sz="2000" dirty="0" smtClean="0"/>
              <a:t> </a:t>
            </a:r>
            <a:r>
              <a:rPr lang="hu-HU" sz="2000" dirty="0" err="1" smtClean="0"/>
              <a:t>wait</a:t>
            </a:r>
            <a:r>
              <a:rPr lang="hu-HU" sz="2000" dirty="0" smtClean="0"/>
              <a:t> </a:t>
            </a:r>
            <a:r>
              <a:rPr lang="hu-HU" sz="2000" i="1" dirty="0" err="1" smtClean="0"/>
              <a:t>for</a:t>
            </a:r>
            <a:r>
              <a:rPr lang="hu-HU" sz="2000" i="1" dirty="0" smtClean="0"/>
              <a:t> </a:t>
            </a:r>
            <a:r>
              <a:rPr lang="hu-H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err="1" smtClean="0"/>
              <a:t>She</a:t>
            </a:r>
            <a:r>
              <a:rPr lang="hu-HU" sz="2000" dirty="0" smtClean="0"/>
              <a:t>/</a:t>
            </a:r>
            <a:r>
              <a:rPr lang="hu-HU" sz="2000" dirty="0" err="1" smtClean="0"/>
              <a:t>You</a:t>
            </a:r>
            <a:r>
              <a:rPr lang="hu-HU" sz="2000" dirty="0" smtClean="0"/>
              <a:t>’</a:t>
            </a:r>
            <a:r>
              <a:rPr lang="hu-HU" sz="2000" dirty="0" err="1" smtClean="0"/>
              <a:t>ll</a:t>
            </a:r>
            <a:r>
              <a:rPr lang="hu-HU" sz="2000" dirty="0" smtClean="0"/>
              <a:t> hold </a:t>
            </a:r>
            <a:r>
              <a:rPr lang="hu-H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She</a:t>
            </a:r>
            <a:r>
              <a:rPr lang="hu-HU" sz="2000" dirty="0" smtClean="0"/>
              <a:t>/</a:t>
            </a:r>
            <a:r>
              <a:rPr lang="hu-HU" sz="2000" dirty="0" err="1" smtClean="0"/>
              <a:t>You</a:t>
            </a:r>
            <a:r>
              <a:rPr lang="hu-HU" sz="2000" dirty="0" smtClean="0"/>
              <a:t>’</a:t>
            </a:r>
            <a:r>
              <a:rPr lang="hu-HU" sz="2000" dirty="0" err="1" smtClean="0"/>
              <a:t>ll</a:t>
            </a:r>
            <a:r>
              <a:rPr lang="hu-HU" sz="2000" dirty="0" smtClean="0"/>
              <a:t> </a:t>
            </a:r>
            <a:r>
              <a:rPr lang="hu-HU" sz="2000" dirty="0" err="1" smtClean="0"/>
              <a:t>eat</a:t>
            </a:r>
            <a:r>
              <a:rPr lang="hu-HU" sz="2000" dirty="0" smtClean="0"/>
              <a:t> </a:t>
            </a:r>
            <a:r>
              <a:rPr lang="hu-H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1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724400"/>
                  <a:ext cx="9072563" cy="2133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908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09112"/>
              </p:ext>
            </p:extLst>
          </p:nvPr>
        </p:nvGraphicFramePr>
        <p:xfrm>
          <a:off x="2" y="-2"/>
          <a:ext cx="9144000" cy="6858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518"/>
                <a:gridCol w="1008112"/>
                <a:gridCol w="1152128"/>
                <a:gridCol w="936104"/>
                <a:gridCol w="1080120"/>
                <a:gridCol w="1008112"/>
                <a:gridCol w="1008112"/>
                <a:gridCol w="1224136"/>
                <a:gridCol w="1475658"/>
              </a:tblGrid>
              <a:tr h="785925"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Jelen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múl</a:t>
                      </a:r>
                      <a:r>
                        <a:rPr lang="hu-HU" sz="2000" dirty="0" smtClean="0">
                          <a:solidFill>
                            <a:srgbClr val="FFC000"/>
                          </a:solidFill>
                        </a:rPr>
                        <a:t>t</a:t>
                      </a:r>
                      <a:endParaRPr lang="hu-H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Jövő (</a:t>
                      </a:r>
                      <a:r>
                        <a:rPr lang="hu-HU" sz="2000" dirty="0" err="1" smtClean="0"/>
                        <a:t>future</a:t>
                      </a:r>
                      <a:r>
                        <a:rPr lang="hu-HU" sz="2000" dirty="0" smtClean="0"/>
                        <a:t>)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felszólító (</a:t>
                      </a:r>
                      <a:r>
                        <a:rPr lang="hu-HU" sz="2000" dirty="0" err="1" smtClean="0"/>
                        <a:t>Imperative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pPr algn="ctr"/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 smtClean="0"/>
                    </a:p>
                    <a:p>
                      <a:pPr algn="ctr"/>
                      <a:r>
                        <a:rPr lang="hu-HU" sz="2000" dirty="0" smtClean="0"/>
                        <a:t>an=egy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</a:p>
                    <a:p>
                      <a:pPr algn="ctr"/>
                      <a:r>
                        <a:rPr lang="hu-HU" sz="2000" dirty="0" err="1" smtClean="0"/>
                        <a:t>the</a:t>
                      </a:r>
                      <a:r>
                        <a:rPr lang="hu-HU" sz="2000" dirty="0" smtClean="0"/>
                        <a:t>=a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800" dirty="0" smtClean="0"/>
                        <a:t>én</a:t>
                      </a:r>
                      <a:endParaRPr lang="hu-H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</a:t>
                      </a:r>
                      <a:endParaRPr lang="hu-HU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</a:t>
                      </a:r>
                      <a:endParaRPr lang="hu-H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hu-H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</a:t>
                      </a:r>
                      <a:endParaRPr lang="hu-H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fog</a:t>
                      </a:r>
                      <a:r>
                        <a:rPr lang="hu-HU" sz="1200" b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</a:p>
                    <a:p>
                      <a:pPr algn="ctr"/>
                      <a:r>
                        <a:rPr lang="hu-HU" sz="1200" dirty="0" smtClean="0"/>
                        <a:t>kezelni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fog</a:t>
                      </a:r>
                      <a:r>
                        <a:rPr lang="hu-H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om</a:t>
                      </a:r>
                    </a:p>
                    <a:p>
                      <a:pPr algn="ctr"/>
                      <a:r>
                        <a:rPr lang="hu-HU" sz="1200" dirty="0" smtClean="0"/>
                        <a:t>kezelni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</a:t>
                      </a:r>
                    </a:p>
                    <a:p>
                      <a:pPr algn="ctr"/>
                      <a:r>
                        <a:rPr lang="hu-HU" sz="11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hu-HU" sz="11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should</a:t>
                      </a:r>
                      <a:r>
                        <a:rPr lang="hu-HU" sz="11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800" dirty="0" smtClean="0"/>
                        <a:t>Ön</a:t>
                      </a:r>
                      <a:endParaRPr lang="hu-H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kezel</a:t>
                      </a:r>
                      <a:endParaRPr lang="hu-H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hu-H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hu-H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fog</a:t>
                      </a:r>
                    </a:p>
                    <a:p>
                      <a:pPr algn="ctr"/>
                      <a:r>
                        <a:rPr lang="hu-HU" sz="1200" dirty="0" smtClean="0"/>
                        <a:t>kezelni</a:t>
                      </a:r>
                    </a:p>
                    <a:p>
                      <a:pPr algn="ctr"/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fog</a:t>
                      </a:r>
                      <a:r>
                        <a:rPr lang="hu-H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</a:t>
                      </a:r>
                    </a:p>
                    <a:p>
                      <a:pPr algn="ctr"/>
                      <a:r>
                        <a:rPr lang="hu-HU" sz="1200" dirty="0" smtClean="0"/>
                        <a:t>kezelni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800" dirty="0" smtClean="0"/>
                        <a:t>ő</a:t>
                      </a:r>
                      <a:endParaRPr lang="hu-H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kezel</a:t>
                      </a:r>
                      <a:endParaRPr lang="hu-H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hu-H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hu-H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fog</a:t>
                      </a:r>
                    </a:p>
                    <a:p>
                      <a:pPr algn="ctr"/>
                      <a:r>
                        <a:rPr lang="hu-HU" sz="1200" dirty="0" smtClean="0"/>
                        <a:t>kezelni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fog</a:t>
                      </a:r>
                      <a:r>
                        <a:rPr lang="hu-H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</a:t>
                      </a:r>
                      <a:endParaRPr lang="hu-HU" sz="1200" dirty="0" smtClean="0"/>
                    </a:p>
                    <a:p>
                      <a:pPr algn="ctr"/>
                      <a:r>
                        <a:rPr lang="hu-HU" sz="1200" dirty="0" smtClean="0"/>
                        <a:t>kezelni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hu-HU" sz="2000" dirty="0"/>
                    </a:p>
                  </a:txBody>
                  <a:tcPr/>
                </a:tc>
              </a:tr>
              <a:tr h="1356529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mi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Önök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ők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29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8" y="3573463"/>
                  <a:ext cx="9072562" cy="3284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63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20849"/>
              </p:ext>
            </p:extLst>
          </p:nvPr>
        </p:nvGraphicFramePr>
        <p:xfrm>
          <a:off x="2" y="-2"/>
          <a:ext cx="9144000" cy="6858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518"/>
                <a:gridCol w="1008112"/>
                <a:gridCol w="1152128"/>
                <a:gridCol w="936104"/>
                <a:gridCol w="144016"/>
                <a:gridCol w="1008112"/>
                <a:gridCol w="936104"/>
                <a:gridCol w="1008112"/>
                <a:gridCol w="1224136"/>
                <a:gridCol w="1475658"/>
              </a:tblGrid>
              <a:tr h="785925"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Jelen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múl</a:t>
                      </a:r>
                      <a:r>
                        <a:rPr lang="hu-HU" sz="2000" dirty="0" smtClean="0">
                          <a:solidFill>
                            <a:srgbClr val="FFC000"/>
                          </a:solidFill>
                        </a:rPr>
                        <a:t>t</a:t>
                      </a:r>
                      <a:endParaRPr lang="hu-HU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Jövő (</a:t>
                      </a:r>
                      <a:r>
                        <a:rPr lang="hu-HU" sz="2000" dirty="0" err="1" smtClean="0"/>
                        <a:t>future</a:t>
                      </a:r>
                      <a:r>
                        <a:rPr lang="hu-HU" sz="2000" dirty="0" smtClean="0"/>
                        <a:t>)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felszólító (</a:t>
                      </a:r>
                      <a:r>
                        <a:rPr lang="hu-HU" sz="2000" dirty="0" err="1" smtClean="0"/>
                        <a:t>Imperative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pPr algn="ctr"/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 smtClean="0"/>
                    </a:p>
                    <a:p>
                      <a:pPr algn="ctr"/>
                      <a:r>
                        <a:rPr lang="hu-HU" sz="2000" dirty="0" smtClean="0"/>
                        <a:t>a=egy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</a:p>
                    <a:p>
                      <a:pPr algn="ctr"/>
                      <a:r>
                        <a:rPr lang="hu-HU" sz="2000" dirty="0" err="1" smtClean="0"/>
                        <a:t>the</a:t>
                      </a:r>
                      <a:r>
                        <a:rPr lang="hu-HU" sz="2000" dirty="0" smtClean="0"/>
                        <a:t>=a</a:t>
                      </a:r>
                      <a:endParaRPr lang="hu-H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én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</a:t>
                      </a:r>
                      <a:endParaRPr lang="hu-HU" sz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12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om</a:t>
                      </a:r>
                      <a:endParaRPr lang="hu-H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hu-H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</a:t>
                      </a:r>
                      <a:endParaRPr lang="hu-H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vizsgáljak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vizsgáljam</a:t>
                      </a:r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Ön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i="1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endParaRPr lang="hu-H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</a:t>
                      </a:r>
                    </a:p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hu-H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16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hu-H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16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hu-H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hu-H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vizsgáljon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vizsgálja</a:t>
                      </a:r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Ő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i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vizsgál</a:t>
                      </a:r>
                      <a:endParaRPr lang="hu-H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kezel</a:t>
                      </a:r>
                      <a:r>
                        <a:rPr lang="hu-HU" sz="2000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hu-H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hu-H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chemeClr val="dk1"/>
                          </a:solidFill>
                          <a:effectLst/>
                        </a:rPr>
                        <a:t>vizsgál</a:t>
                      </a:r>
                      <a:r>
                        <a:rPr lang="hu-HU" sz="16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hu-H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hu-H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vizsgáljon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vizsgálja</a:t>
                      </a:r>
                      <a:endParaRPr lang="hu-HU" sz="2000" dirty="0"/>
                    </a:p>
                  </a:txBody>
                  <a:tcPr/>
                </a:tc>
              </a:tr>
              <a:tr h="1356529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mi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Önök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ők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53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8" y="4149725"/>
                  <a:ext cx="9072562" cy="2708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623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07945"/>
            <a:ext cx="3322712" cy="3268960"/>
          </a:xfrm>
        </p:spPr>
        <p:txBody>
          <a:bodyPr>
            <a:normAutofit/>
          </a:bodyPr>
          <a:lstStyle/>
          <a:p>
            <a:r>
              <a:rPr lang="hu-HU" dirty="0" smtClean="0"/>
              <a:t>Be </a:t>
            </a:r>
            <a:r>
              <a:rPr lang="hu-HU" dirty="0" err="1" smtClean="0"/>
              <a:t>in</a:t>
            </a:r>
            <a:endParaRPr lang="hu-HU" dirty="0" smtClean="0"/>
          </a:p>
          <a:p>
            <a:r>
              <a:rPr lang="hu-HU" dirty="0"/>
              <a:t>k</a:t>
            </a:r>
            <a:r>
              <a:rPr lang="hu-HU" dirty="0" smtClean="0"/>
              <a:t>i   out</a:t>
            </a:r>
            <a:endParaRPr lang="hu-HU" dirty="0"/>
          </a:p>
          <a:p>
            <a:r>
              <a:rPr lang="hu-HU" dirty="0" smtClean="0"/>
              <a:t>fel  </a:t>
            </a:r>
            <a:r>
              <a:rPr lang="hu-HU" dirty="0" err="1" smtClean="0"/>
              <a:t>up</a:t>
            </a:r>
            <a:endParaRPr lang="hu-HU" dirty="0" smtClean="0"/>
          </a:p>
          <a:p>
            <a:r>
              <a:rPr lang="hu-HU" dirty="0"/>
              <a:t>l</a:t>
            </a:r>
            <a:r>
              <a:rPr lang="hu-HU" dirty="0" smtClean="0"/>
              <a:t>e   down</a:t>
            </a:r>
            <a:endParaRPr lang="hu-HU" dirty="0"/>
          </a:p>
          <a:p>
            <a:r>
              <a:rPr lang="hu-HU" dirty="0"/>
              <a:t>á</a:t>
            </a:r>
            <a:r>
              <a:rPr lang="hu-HU" dirty="0" smtClean="0"/>
              <a:t>t   </a:t>
            </a:r>
            <a:r>
              <a:rPr lang="hu-HU" dirty="0" err="1" smtClean="0"/>
              <a:t>hrough</a:t>
            </a:r>
            <a:r>
              <a:rPr lang="hu-HU" dirty="0" smtClean="0"/>
              <a:t>/over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167844" y="1124744"/>
            <a:ext cx="3960440" cy="304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bemegy</a:t>
            </a:r>
          </a:p>
          <a:p>
            <a:r>
              <a:rPr lang="hu-HU" dirty="0" smtClean="0"/>
              <a:t>kimegy  </a:t>
            </a:r>
            <a:endParaRPr lang="hu-HU" dirty="0"/>
          </a:p>
          <a:p>
            <a:r>
              <a:rPr lang="hu-HU" dirty="0" smtClean="0"/>
              <a:t>felmegy</a:t>
            </a:r>
          </a:p>
          <a:p>
            <a:r>
              <a:rPr lang="hu-HU" dirty="0" smtClean="0"/>
              <a:t>lemegy </a:t>
            </a:r>
          </a:p>
          <a:p>
            <a:r>
              <a:rPr lang="hu-HU" dirty="0" smtClean="0"/>
              <a:t>átmegy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57200" y="4797152"/>
            <a:ext cx="332271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123728" y="4848943"/>
            <a:ext cx="3960440" cy="304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/>
              <a:t>beszáll </a:t>
            </a:r>
          </a:p>
          <a:p>
            <a:r>
              <a:rPr lang="hu-HU" sz="1800" dirty="0" smtClean="0"/>
              <a:t>kiszáll </a:t>
            </a:r>
          </a:p>
          <a:p>
            <a:r>
              <a:rPr lang="hu-HU" sz="1800" dirty="0" smtClean="0"/>
              <a:t>felszáll</a:t>
            </a:r>
          </a:p>
          <a:p>
            <a:r>
              <a:rPr lang="hu-HU" sz="1800" dirty="0" smtClean="0"/>
              <a:t>leszáll </a:t>
            </a:r>
          </a:p>
          <a:p>
            <a:r>
              <a:rPr lang="hu-HU" sz="1800" dirty="0" smtClean="0"/>
              <a:t>átszáll </a:t>
            </a:r>
            <a:endParaRPr lang="hu-HU" sz="1800" dirty="0"/>
          </a:p>
        </p:txBody>
      </p:sp>
      <p:sp>
        <p:nvSpPr>
          <p:cNvPr id="8" name="Téglalap 7"/>
          <p:cNvSpPr/>
          <p:nvPr/>
        </p:nvSpPr>
        <p:spPr>
          <a:xfrm rot="5092684">
            <a:off x="4716016" y="50851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211960" y="5229200"/>
            <a:ext cx="1872208" cy="720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 rot="5196990">
            <a:off x="5356596" y="5988239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 rot="5196990">
            <a:off x="7006899" y="5988239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5518869" y="6116907"/>
            <a:ext cx="1872208" cy="720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245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825" y="188913"/>
                  <a:ext cx="4067175" cy="4076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99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hu-HU" dirty="0" smtClean="0"/>
              <a:t>esz / vesz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/>
          <a:lstStyle/>
          <a:p>
            <a:r>
              <a:rPr lang="hu-HU" dirty="0"/>
              <a:t>b</a:t>
            </a:r>
            <a:r>
              <a:rPr lang="hu-HU" dirty="0" smtClean="0"/>
              <a:t>etesz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endParaRPr lang="hu-HU" dirty="0" smtClean="0"/>
          </a:p>
          <a:p>
            <a:r>
              <a:rPr lang="hu-HU" dirty="0"/>
              <a:t>k</a:t>
            </a:r>
            <a:r>
              <a:rPr lang="hu-HU" dirty="0" smtClean="0"/>
              <a:t>ivesz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endParaRPr lang="hu-HU" dirty="0" smtClean="0"/>
          </a:p>
          <a:p>
            <a:r>
              <a:rPr lang="hu-HU" dirty="0"/>
              <a:t>f</a:t>
            </a:r>
            <a:r>
              <a:rPr lang="hu-HU" dirty="0" smtClean="0"/>
              <a:t>elvesz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endParaRPr lang="hu-HU" dirty="0" smtClean="0"/>
          </a:p>
          <a:p>
            <a:r>
              <a:rPr lang="hu-HU" dirty="0"/>
              <a:t>l</a:t>
            </a:r>
            <a:r>
              <a:rPr lang="hu-HU" dirty="0" smtClean="0"/>
              <a:t>etesz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endParaRPr lang="hu-HU" dirty="0" smtClean="0"/>
          </a:p>
          <a:p>
            <a:r>
              <a:rPr lang="hu-HU" dirty="0" smtClean="0"/>
              <a:t>átvesz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851920" y="1340768"/>
            <a:ext cx="47525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solidFill>
                  <a:srgbClr val="0070C0"/>
                </a:solidFill>
              </a:rPr>
              <a:t>bevesz</a:t>
            </a:r>
          </a:p>
          <a:p>
            <a:r>
              <a:rPr lang="hu-HU" dirty="0" smtClean="0"/>
              <a:t>Kitesz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endParaRPr lang="hu-HU" dirty="0" smtClean="0"/>
          </a:p>
          <a:p>
            <a:r>
              <a:rPr lang="hu-HU" dirty="0" smtClean="0"/>
              <a:t>Feltesz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endParaRPr lang="hu-HU" dirty="0" smtClean="0"/>
          </a:p>
          <a:p>
            <a:r>
              <a:rPr lang="hu-HU" dirty="0" smtClean="0"/>
              <a:t>Levesz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endParaRPr lang="hu-HU" dirty="0" smtClean="0"/>
          </a:p>
          <a:p>
            <a:r>
              <a:rPr lang="hu-HU" dirty="0" smtClean="0"/>
              <a:t>áttesz</a:t>
            </a:r>
            <a:endParaRPr lang="hu-H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69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365625"/>
                  <a:ext cx="9144000" cy="2492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94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1" u="none" strike="noStrike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"t" after a verb is past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Mit csinál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ǀ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tok most=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now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?</a:t>
            </a: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lv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Mit csinál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ǀ</a:t>
            </a:r>
            <a:r>
              <a:rPr lang="hu-HU" b="0" i="0" u="none" strike="noStrike" baseline="0" dirty="0" err="1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a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ǀ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tok ma=today/tegnap=yesterday?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2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772400" cy="1362075"/>
          </a:xfrm>
        </p:spPr>
        <p:txBody>
          <a:bodyPr/>
          <a:lstStyle/>
          <a:p>
            <a:r>
              <a:rPr lang="hu-HU" dirty="0" smtClean="0"/>
              <a:t>Példák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 descr="Kaszkadőrök - Filmko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5981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Jobbra nyíl 3">
            <a:hlinkClick r:id="rId3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0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R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Mit csinál</a:t>
            </a:r>
            <a:r>
              <a:rPr lang="hu-HU" b="0" i="0" u="none" strike="noStrike" baseline="0" dirty="0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ál tegnap?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-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am/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em --&gt; </a:t>
            </a:r>
            <a:r>
              <a:rPr lang="en-US" dirty="0">
                <a:solidFill>
                  <a:prstClr val="black"/>
                </a:solidFill>
                <a:latin typeface="Bookman Old Style"/>
              </a:rPr>
              <a:t>(past first person) 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</a:t>
            </a:r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[</a:t>
            </a:r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did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]</a:t>
            </a:r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/I 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wa</a:t>
            </a:r>
            <a:r>
              <a:rPr lang="hu-HU" dirty="0" err="1" smtClean="0">
                <a:solidFill>
                  <a:prstClr val="black"/>
                </a:solidFill>
                <a:latin typeface="Bookman Old Style"/>
              </a:rPr>
              <a:t>s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 [</a:t>
            </a:r>
            <a:r>
              <a:rPr lang="hu-HU" dirty="0" err="1" smtClean="0">
                <a:solidFill>
                  <a:prstClr val="black"/>
                </a:solidFill>
                <a:latin typeface="Bookman Old Style"/>
              </a:rPr>
              <a:t>doing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] …</a:t>
            </a:r>
            <a:endParaRPr lang="en-US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sz="6700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Tegnap filmet néz</a:t>
            </a:r>
            <a:r>
              <a:rPr lang="hu-HU" sz="6700" b="0" i="0" u="none" strike="noStrike" baseline="0" dirty="0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sz="6700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em.</a:t>
            </a: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sz="6700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Milyen filmet néz</a:t>
            </a:r>
            <a:r>
              <a:rPr lang="hu-HU" sz="6700" b="0" i="0" u="none" strike="noStrike" baseline="0" dirty="0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sz="6700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él? 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Egy olasz filmet. 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Olaszul? </a:t>
            </a:r>
          </a:p>
          <a:p>
            <a:pPr marR="0" lvl="0" rtl="0">
              <a:buFont typeface="Courier New" panose="02070309020205020404" pitchFamily="49" charset="0"/>
              <a:buChar char="o"/>
            </a:pP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Majdnem. Inkább olaszul néztem a filmet, mert az orosz fordítás nagyon halk volt.</a:t>
            </a:r>
          </a:p>
          <a:p>
            <a:pPr marL="0" marR="0" lvl="0" indent="0" rtl="0">
              <a:buNone/>
            </a:pP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L="0" marR="0" lvl="0" indent="0" rtl="0">
              <a:buNone/>
            </a:pPr>
            <a:r>
              <a:rPr lang="hu-HU" sz="6700" dirty="0" smtClean="0">
                <a:solidFill>
                  <a:prstClr val="black"/>
                </a:solidFill>
                <a:latin typeface="Bookman Old Style"/>
              </a:rPr>
              <a:t>Péter tegnap filmet néz</a:t>
            </a:r>
            <a:r>
              <a:rPr lang="hu-HU" sz="6700" dirty="0" smtClean="0">
                <a:solidFill>
                  <a:schemeClr val="bg1">
                    <a:lumMod val="50000"/>
                  </a:schemeClr>
                </a:solidFill>
                <a:latin typeface="Bookman Old Style"/>
              </a:rPr>
              <a:t>e</a:t>
            </a:r>
            <a:r>
              <a:rPr lang="hu-HU" sz="6700" dirty="0" smtClean="0">
                <a:solidFill>
                  <a:srgbClr val="FF0000"/>
                </a:solidFill>
                <a:latin typeface="Bookman Old Style"/>
              </a:rPr>
              <a:t>tt</a:t>
            </a:r>
            <a:r>
              <a:rPr lang="hu-HU" sz="6700" dirty="0" smtClean="0">
                <a:solidFill>
                  <a:prstClr val="black"/>
                </a:solidFill>
                <a:latin typeface="Bookman Old Style"/>
              </a:rPr>
              <a:t>.</a:t>
            </a:r>
            <a:endParaRPr lang="hu-HU" sz="6700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L="0" marR="0" lvl="0" indent="0" rtl="0">
              <a:buNone/>
            </a:pP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________________________________________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inkább - 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rather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még - 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else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halk - 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quiet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halk - hangos</a:t>
            </a: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928021" y="5445224"/>
            <a:ext cx="242401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  <a:latin typeface="Bookman Old Style"/>
              </a:rPr>
              <a:t>én	</a:t>
            </a:r>
            <a:r>
              <a:rPr lang="hu-HU" dirty="0" err="1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dirty="0" err="1">
                <a:solidFill>
                  <a:prstClr val="black"/>
                </a:solidFill>
                <a:latin typeface="Bookman Old Style"/>
              </a:rPr>
              <a:t>am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/</a:t>
            </a:r>
            <a:r>
              <a:rPr lang="hu-HU" dirty="0" err="1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dirty="0" err="1">
                <a:solidFill>
                  <a:prstClr val="black"/>
                </a:solidFill>
                <a:latin typeface="Bookman Old Style"/>
              </a:rPr>
              <a:t>em</a:t>
            </a:r>
            <a:endParaRPr lang="hu-HU" dirty="0">
              <a:solidFill>
                <a:prstClr val="black"/>
              </a:solidFill>
              <a:latin typeface="Bookman Old Style"/>
            </a:endParaRPr>
          </a:p>
          <a:p>
            <a:pPr lvl="0"/>
            <a:r>
              <a:rPr lang="hu-HU" dirty="0">
                <a:solidFill>
                  <a:prstClr val="black"/>
                </a:solidFill>
                <a:latin typeface="Bookman Old Style"/>
              </a:rPr>
              <a:t>te	</a:t>
            </a:r>
            <a:r>
              <a:rPr lang="hu-HU" dirty="0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ál/</a:t>
            </a:r>
            <a:r>
              <a:rPr lang="hu-HU" dirty="0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él</a:t>
            </a:r>
          </a:p>
          <a:p>
            <a:pPr lvl="0"/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Ön 	</a:t>
            </a:r>
            <a:r>
              <a:rPr lang="hu-HU" dirty="0" smtClean="0">
                <a:solidFill>
                  <a:srgbClr val="FF0000"/>
                </a:solidFill>
                <a:latin typeface="Bookman Old Style"/>
              </a:rPr>
              <a:t>t/</a:t>
            </a:r>
            <a:r>
              <a:rPr lang="hu-HU" dirty="0" err="1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dirty="0" err="1" smtClean="0">
                <a:solidFill>
                  <a:prstClr val="black"/>
                </a:solidFill>
                <a:latin typeface="Bookman Old Style"/>
              </a:rPr>
              <a:t>t</a:t>
            </a:r>
            <a:endParaRPr lang="hu-HU" dirty="0" smtClean="0">
              <a:solidFill>
                <a:prstClr val="black"/>
              </a:solidFill>
              <a:latin typeface="Bookman Old Style"/>
            </a:endParaRPr>
          </a:p>
          <a:p>
            <a:pPr lvl="0"/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Ö	</a:t>
            </a:r>
            <a:r>
              <a:rPr lang="hu-HU" dirty="0" smtClean="0">
                <a:solidFill>
                  <a:srgbClr val="FF0000"/>
                </a:solidFill>
                <a:latin typeface="Bookman Old Style"/>
              </a:rPr>
              <a:t>t/</a:t>
            </a:r>
            <a:r>
              <a:rPr lang="hu-HU" dirty="0" err="1" smtClean="0">
                <a:solidFill>
                  <a:srgbClr val="FF0000"/>
                </a:solidFill>
                <a:latin typeface="Bookman Old Style"/>
              </a:rPr>
              <a:t>tt</a:t>
            </a:r>
            <a:endParaRPr lang="hu-HU" dirty="0">
              <a:solidFill>
                <a:srgbClr val="FF0000"/>
              </a:solidFill>
              <a:latin typeface="Bookman Old Style"/>
            </a:endParaRPr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7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  <a:latin typeface="Bookman Old Style"/>
              </a:rPr>
              <a:t>Mit csináltál tegnap? </a:t>
            </a:r>
            <a:endParaRPr lang="hu-HU" dirty="0" smtClean="0">
              <a:solidFill>
                <a:prstClr val="black"/>
              </a:solidFill>
              <a:latin typeface="Bookman Old Style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Tegnap egy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érdekes 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sorozatot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néztem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.</a:t>
            </a:r>
            <a:endParaRPr lang="hu-HU" dirty="0">
              <a:solidFill>
                <a:prstClr val="black"/>
              </a:solidFill>
              <a:latin typeface="Bookman Old Style"/>
            </a:endParaRPr>
          </a:p>
          <a:p>
            <a:endParaRPr lang="hu-HU" dirty="0"/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3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0649"/>
            <a:ext cx="8435280" cy="309634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ad</a:t>
            </a:r>
            <a:r>
              <a:rPr lang="hu-HU" dirty="0" smtClean="0"/>
              <a:t> – </a:t>
            </a: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gives</a:t>
            </a:r>
            <a:r>
              <a:rPr lang="hu-HU" dirty="0" smtClean="0"/>
              <a:t>/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sz="1600" dirty="0" smtClean="0"/>
              <a:t>(… and </a:t>
            </a:r>
            <a:r>
              <a:rPr lang="hu-HU" sz="1600" dirty="0" err="1" smtClean="0"/>
              <a:t>other</a:t>
            </a:r>
            <a:r>
              <a:rPr lang="hu-HU" sz="1600" dirty="0" smtClean="0"/>
              <a:t> </a:t>
            </a:r>
            <a:r>
              <a:rPr lang="hu-HU" sz="1600" dirty="0" err="1" smtClean="0"/>
              <a:t>meanings</a:t>
            </a:r>
            <a:r>
              <a:rPr lang="hu-HU" sz="1600" dirty="0" smtClean="0"/>
              <a:t> </a:t>
            </a:r>
            <a:r>
              <a:rPr lang="hu-HU" sz="1600" dirty="0" err="1" smtClean="0"/>
              <a:t>we</a:t>
            </a:r>
            <a:r>
              <a:rPr lang="hu-HU" sz="1600" dirty="0" smtClean="0"/>
              <a:t>’</a:t>
            </a:r>
            <a:r>
              <a:rPr lang="hu-HU" sz="1600" dirty="0" err="1" smtClean="0"/>
              <a:t>ve</a:t>
            </a:r>
            <a:r>
              <a:rPr lang="hu-HU" sz="1600" dirty="0" smtClean="0"/>
              <a:t> </a:t>
            </a:r>
            <a:r>
              <a:rPr lang="hu-HU" sz="1600" dirty="0" err="1" smtClean="0"/>
              <a:t>talked</a:t>
            </a:r>
            <a:r>
              <a:rPr lang="hu-HU" sz="1600" dirty="0" smtClean="0"/>
              <a:t> </a:t>
            </a:r>
            <a:r>
              <a:rPr lang="hu-HU" sz="1600" dirty="0" err="1" smtClean="0"/>
              <a:t>about</a:t>
            </a:r>
            <a:r>
              <a:rPr lang="hu-HU" sz="1600" dirty="0" smtClean="0"/>
              <a:t> …)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ad</a:t>
            </a:r>
            <a:r>
              <a:rPr lang="hu-HU" i="1" dirty="0" smtClean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hu-H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r>
              <a:rPr lang="hu-HU" dirty="0" smtClean="0"/>
              <a:t> – </a:t>
            </a: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gave</a:t>
            </a:r>
            <a:r>
              <a:rPr lang="hu-HU" dirty="0" smtClean="0"/>
              <a:t> /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gave</a:t>
            </a:r>
            <a:r>
              <a:rPr lang="hu-HU" dirty="0" smtClean="0"/>
              <a:t> </a:t>
            </a:r>
            <a:r>
              <a:rPr lang="hu-HU" sz="1400" dirty="0" smtClean="0"/>
              <a:t>(… and </a:t>
            </a:r>
            <a:r>
              <a:rPr lang="hu-HU" sz="1400" dirty="0" err="1" smtClean="0"/>
              <a:t>other</a:t>
            </a:r>
            <a:r>
              <a:rPr lang="hu-HU" sz="1400" dirty="0" smtClean="0"/>
              <a:t> </a:t>
            </a:r>
            <a:r>
              <a:rPr lang="hu-HU" sz="1400" dirty="0" err="1" smtClean="0"/>
              <a:t>meanings</a:t>
            </a:r>
            <a:r>
              <a:rPr lang="hu-HU" sz="1400" dirty="0" smtClean="0"/>
              <a:t> </a:t>
            </a:r>
            <a:r>
              <a:rPr lang="hu-HU" sz="1400" dirty="0" err="1" smtClean="0"/>
              <a:t>we</a:t>
            </a:r>
            <a:r>
              <a:rPr lang="hu-HU" sz="1400" dirty="0" smtClean="0"/>
              <a:t>’</a:t>
            </a:r>
            <a:r>
              <a:rPr lang="hu-HU" sz="1400" dirty="0" err="1" smtClean="0"/>
              <a:t>ve</a:t>
            </a:r>
            <a:r>
              <a:rPr lang="hu-HU" sz="1400" dirty="0" smtClean="0"/>
              <a:t> </a:t>
            </a:r>
            <a:r>
              <a:rPr lang="hu-HU" sz="1400" dirty="0" err="1" smtClean="0"/>
              <a:t>talked</a:t>
            </a:r>
            <a:r>
              <a:rPr lang="hu-HU" sz="1400" dirty="0" smtClean="0"/>
              <a:t> </a:t>
            </a:r>
            <a:r>
              <a:rPr lang="hu-HU" sz="1400" dirty="0" err="1" smtClean="0"/>
              <a:t>about</a:t>
            </a:r>
            <a:r>
              <a:rPr lang="hu-HU" sz="1400" dirty="0" smtClean="0"/>
              <a:t> …)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ad</a:t>
            </a:r>
            <a:r>
              <a:rPr lang="hu-HU" b="1" i="1" dirty="0" smtClean="0">
                <a:solidFill>
                  <a:srgbClr val="FF0000"/>
                </a:solidFill>
              </a:rPr>
              <a:t>jon </a:t>
            </a:r>
            <a:r>
              <a:rPr lang="hu-HU" dirty="0" smtClean="0"/>
              <a:t>–</a:t>
            </a:r>
            <a:r>
              <a:rPr lang="hu-HU" b="1" i="1" dirty="0" smtClean="0"/>
              <a:t> </a:t>
            </a:r>
            <a:r>
              <a:rPr lang="hu-HU" dirty="0" err="1" smtClean="0"/>
              <a:t>Give</a:t>
            </a:r>
            <a:r>
              <a:rPr lang="hu-HU" dirty="0" smtClean="0"/>
              <a:t>. (</a:t>
            </a:r>
            <a:r>
              <a:rPr lang="hu-HU" dirty="0" err="1" smtClean="0"/>
              <a:t>formal</a:t>
            </a:r>
            <a:r>
              <a:rPr lang="hu-HU" dirty="0" smtClean="0"/>
              <a:t>); </a:t>
            </a:r>
            <a:r>
              <a:rPr lang="hu-HU" dirty="0" smtClean="0">
                <a:solidFill>
                  <a:srgbClr val="FF0000"/>
                </a:solidFill>
              </a:rPr>
              <a:t>ad</a:t>
            </a:r>
            <a:r>
              <a:rPr lang="hu-HU" b="1" i="1" dirty="0" smtClean="0">
                <a:solidFill>
                  <a:srgbClr val="FF0000"/>
                </a:solidFill>
              </a:rPr>
              <a:t>j </a:t>
            </a:r>
            <a:r>
              <a:rPr lang="hu-HU" dirty="0" smtClean="0"/>
              <a:t>–</a:t>
            </a:r>
            <a:r>
              <a:rPr lang="hu-HU" b="1" i="1" dirty="0" smtClean="0"/>
              <a:t> </a:t>
            </a:r>
            <a:r>
              <a:rPr lang="hu-HU" dirty="0" err="1" smtClean="0"/>
              <a:t>Give</a:t>
            </a:r>
            <a:r>
              <a:rPr lang="hu-HU" dirty="0" smtClean="0"/>
              <a:t>. (</a:t>
            </a:r>
            <a:r>
              <a:rPr lang="hu-HU" dirty="0" err="1" smtClean="0"/>
              <a:t>informal</a:t>
            </a:r>
            <a:r>
              <a:rPr lang="hu-HU" dirty="0" smtClean="0"/>
              <a:t>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ad</a:t>
            </a:r>
            <a:r>
              <a:rPr lang="hu-H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hu-HU" dirty="0" smtClean="0"/>
              <a:t>– </a:t>
            </a:r>
            <a:r>
              <a:rPr lang="hu-HU" dirty="0" err="1" smtClean="0"/>
              <a:t>she</a:t>
            </a:r>
            <a:r>
              <a:rPr lang="hu-HU" dirty="0" smtClean="0"/>
              <a:t>/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 smtClean="0"/>
              <a:t>give</a:t>
            </a:r>
            <a:endParaRPr lang="hu-HU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67544" y="3573016"/>
            <a:ext cx="843528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rgbClr val="FF0000"/>
                </a:solidFill>
              </a:rPr>
              <a:t>él</a:t>
            </a:r>
            <a:r>
              <a:rPr lang="hu-HU" dirty="0" smtClean="0"/>
              <a:t> – </a:t>
            </a: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lives</a:t>
            </a:r>
            <a:r>
              <a:rPr lang="hu-HU" dirty="0" smtClean="0"/>
              <a:t>/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sz="1600" dirty="0" smtClean="0"/>
              <a:t>(… and </a:t>
            </a:r>
            <a:r>
              <a:rPr lang="hu-HU" sz="1600" dirty="0" err="1" smtClean="0"/>
              <a:t>other</a:t>
            </a:r>
            <a:r>
              <a:rPr lang="hu-HU" sz="1600" dirty="0" smtClean="0"/>
              <a:t> </a:t>
            </a:r>
            <a:r>
              <a:rPr lang="hu-HU" sz="1600" dirty="0" err="1" smtClean="0"/>
              <a:t>meanings</a:t>
            </a:r>
            <a:r>
              <a:rPr lang="hu-HU" sz="1600" dirty="0" smtClean="0"/>
              <a:t> </a:t>
            </a:r>
            <a:r>
              <a:rPr lang="hu-HU" sz="1600" dirty="0" err="1" smtClean="0"/>
              <a:t>we</a:t>
            </a:r>
            <a:r>
              <a:rPr lang="hu-HU" sz="1600" dirty="0" smtClean="0"/>
              <a:t>’</a:t>
            </a:r>
            <a:r>
              <a:rPr lang="hu-HU" sz="1600" dirty="0" err="1" smtClean="0"/>
              <a:t>ve</a:t>
            </a:r>
            <a:r>
              <a:rPr lang="hu-HU" sz="1600" dirty="0" smtClean="0"/>
              <a:t> </a:t>
            </a:r>
            <a:r>
              <a:rPr lang="hu-HU" sz="1600" dirty="0" err="1" smtClean="0"/>
              <a:t>talked</a:t>
            </a:r>
            <a:r>
              <a:rPr lang="hu-HU" sz="1600" dirty="0" smtClean="0"/>
              <a:t> </a:t>
            </a:r>
            <a:r>
              <a:rPr lang="hu-HU" sz="1600" dirty="0" err="1" smtClean="0"/>
              <a:t>about</a:t>
            </a:r>
            <a:r>
              <a:rPr lang="hu-HU" sz="1600" dirty="0" smtClean="0"/>
              <a:t> …)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él</a:t>
            </a:r>
            <a:r>
              <a:rPr lang="hu-H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dirty="0" smtClean="0"/>
              <a:t> – </a:t>
            </a: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live</a:t>
            </a:r>
            <a:r>
              <a:rPr lang="hu-HU" dirty="0" smtClean="0"/>
              <a:t> /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gave</a:t>
            </a:r>
            <a:r>
              <a:rPr lang="hu-HU" dirty="0" smtClean="0"/>
              <a:t> </a:t>
            </a:r>
            <a:r>
              <a:rPr lang="hu-HU" sz="1400" dirty="0" smtClean="0"/>
              <a:t>(… and </a:t>
            </a:r>
            <a:r>
              <a:rPr lang="hu-HU" sz="1400" dirty="0" err="1" smtClean="0"/>
              <a:t>other</a:t>
            </a:r>
            <a:r>
              <a:rPr lang="hu-HU" sz="1400" dirty="0" smtClean="0"/>
              <a:t> </a:t>
            </a:r>
            <a:r>
              <a:rPr lang="hu-HU" sz="1400" dirty="0" err="1" smtClean="0"/>
              <a:t>meanings</a:t>
            </a:r>
            <a:r>
              <a:rPr lang="hu-HU" sz="1400" dirty="0" smtClean="0"/>
              <a:t> </a:t>
            </a:r>
            <a:r>
              <a:rPr lang="hu-HU" sz="1400" dirty="0" err="1" smtClean="0"/>
              <a:t>we</a:t>
            </a:r>
            <a:r>
              <a:rPr lang="hu-HU" sz="1400" dirty="0" smtClean="0"/>
              <a:t>’</a:t>
            </a:r>
            <a:r>
              <a:rPr lang="hu-HU" sz="1400" dirty="0" err="1" smtClean="0"/>
              <a:t>ve</a:t>
            </a:r>
            <a:r>
              <a:rPr lang="hu-HU" sz="1400" dirty="0" smtClean="0"/>
              <a:t> </a:t>
            </a:r>
            <a:r>
              <a:rPr lang="hu-HU" sz="1400" dirty="0" err="1" smtClean="0"/>
              <a:t>talked</a:t>
            </a:r>
            <a:r>
              <a:rPr lang="hu-HU" sz="1400" dirty="0" smtClean="0"/>
              <a:t> </a:t>
            </a:r>
            <a:r>
              <a:rPr lang="hu-HU" sz="1400" dirty="0" err="1" smtClean="0"/>
              <a:t>about</a:t>
            </a:r>
            <a:r>
              <a:rPr lang="hu-HU" sz="1400" dirty="0" smtClean="0"/>
              <a:t> …)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él</a:t>
            </a:r>
            <a:r>
              <a:rPr lang="hu-HU" b="1" i="1" dirty="0" smtClean="0">
                <a:solidFill>
                  <a:srgbClr val="FF0000"/>
                </a:solidFill>
              </a:rPr>
              <a:t>jen </a:t>
            </a:r>
            <a:r>
              <a:rPr lang="hu-HU" dirty="0" smtClean="0"/>
              <a:t>–</a:t>
            </a:r>
            <a:r>
              <a:rPr lang="hu-HU" b="1" i="1" dirty="0" smtClean="0"/>
              <a:t> </a:t>
            </a:r>
            <a:r>
              <a:rPr lang="hu-HU" dirty="0" err="1" smtClean="0"/>
              <a:t>Live</a:t>
            </a:r>
            <a:r>
              <a:rPr lang="hu-HU" dirty="0" smtClean="0"/>
              <a:t>. (</a:t>
            </a:r>
            <a:r>
              <a:rPr lang="hu-HU" dirty="0" err="1" smtClean="0"/>
              <a:t>formal</a:t>
            </a:r>
            <a:r>
              <a:rPr lang="hu-HU" dirty="0" smtClean="0"/>
              <a:t>); </a:t>
            </a:r>
            <a:r>
              <a:rPr lang="hu-HU" dirty="0" smtClean="0">
                <a:solidFill>
                  <a:srgbClr val="FF0000"/>
                </a:solidFill>
              </a:rPr>
              <a:t>ad</a:t>
            </a:r>
            <a:r>
              <a:rPr lang="hu-HU" b="1" i="1" dirty="0" smtClean="0">
                <a:solidFill>
                  <a:srgbClr val="FF0000"/>
                </a:solidFill>
              </a:rPr>
              <a:t>j </a:t>
            </a:r>
            <a:r>
              <a:rPr lang="hu-HU" dirty="0" smtClean="0"/>
              <a:t>–</a:t>
            </a:r>
            <a:r>
              <a:rPr lang="hu-HU" b="1" i="1" dirty="0" smtClean="0"/>
              <a:t> </a:t>
            </a:r>
            <a:r>
              <a:rPr lang="hu-HU" dirty="0" err="1" smtClean="0"/>
              <a:t>Live</a:t>
            </a:r>
            <a:r>
              <a:rPr lang="hu-HU" dirty="0" smtClean="0"/>
              <a:t>. (</a:t>
            </a:r>
            <a:r>
              <a:rPr lang="hu-HU" dirty="0" err="1" smtClean="0"/>
              <a:t>informal</a:t>
            </a:r>
            <a:r>
              <a:rPr lang="hu-HU" dirty="0" smtClean="0"/>
              <a:t>).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él</a:t>
            </a:r>
            <a:r>
              <a:rPr lang="hu-H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hu-HU" dirty="0" smtClean="0"/>
              <a:t>– </a:t>
            </a:r>
            <a:r>
              <a:rPr lang="hu-HU" dirty="0" err="1" smtClean="0"/>
              <a:t>she</a:t>
            </a:r>
            <a:r>
              <a:rPr lang="hu-HU" dirty="0" smtClean="0"/>
              <a:t>/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/>
              <a:t>l</a:t>
            </a:r>
            <a:r>
              <a:rPr lang="hu-HU" dirty="0" err="1" smtClean="0"/>
              <a:t>ive</a:t>
            </a: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/>
          </a:p>
        </p:txBody>
      </p:sp>
      <p:pic>
        <p:nvPicPr>
          <p:cNvPr id="13316" name="Picture 4" descr="Give dictionary definition | give 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656184" cy="11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7 Keys to living with Intention, Meaning and Purpos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13" y="5381346"/>
            <a:ext cx="1831670" cy="12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  <a:latin typeface="Bookman Old Style"/>
              </a:rPr>
              <a:t>Mit csinál</a:t>
            </a:r>
            <a:r>
              <a:rPr lang="hu-HU" dirty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ál tegnap?</a:t>
            </a:r>
            <a:endParaRPr lang="hu-HU" dirty="0" smtClean="0">
              <a:solidFill>
                <a:prstClr val="black"/>
              </a:solidFill>
              <a:latin typeface="Bookman Old Style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Csináltam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a házi feladatomat. </a:t>
            </a:r>
            <a:endParaRPr lang="hu-HU" dirty="0" smtClean="0">
              <a:solidFill>
                <a:prstClr val="black"/>
              </a:solidFill>
              <a:latin typeface="Bookman Old Style"/>
            </a:endParaRPr>
          </a:p>
          <a:p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Melyik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órára? 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Bookman Old Style"/>
              </a:rPr>
              <a:t>(</a:t>
            </a:r>
            <a:r>
              <a:rPr lang="hu-HU" sz="2000" dirty="0">
                <a:solidFill>
                  <a:prstClr val="black"/>
                </a:solidFill>
                <a:latin typeface="Bookman Old Style"/>
              </a:rPr>
              <a:t>Melyik- </a:t>
            </a:r>
            <a:r>
              <a:rPr lang="hu-HU" sz="2000" dirty="0" err="1">
                <a:solidFill>
                  <a:prstClr val="black"/>
                </a:solidFill>
                <a:latin typeface="Bookman Old Style"/>
              </a:rPr>
              <a:t>which</a:t>
            </a:r>
            <a:r>
              <a:rPr lang="hu-HU" sz="2000" dirty="0" smtClean="0">
                <a:solidFill>
                  <a:prstClr val="black"/>
                </a:solidFill>
                <a:latin typeface="Bookman Old Style"/>
              </a:rPr>
              <a:t>?)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Történelem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órára = </a:t>
            </a:r>
            <a:r>
              <a:rPr lang="hu-HU" dirty="0" err="1" smtClean="0">
                <a:solidFill>
                  <a:prstClr val="black"/>
                </a:solidFill>
                <a:latin typeface="Bookman Old Style"/>
              </a:rPr>
              <a:t>törire</a:t>
            </a:r>
            <a:endParaRPr lang="hu-HU" dirty="0">
              <a:solidFill>
                <a:prstClr val="black"/>
              </a:solidFill>
              <a:latin typeface="Bookman Old Style"/>
            </a:endParaRPr>
          </a:p>
          <a:p>
            <a:pPr lvl="0"/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Mit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csináltál még? </a:t>
            </a:r>
            <a:endParaRPr lang="hu-HU" dirty="0" smtClean="0">
              <a:solidFill>
                <a:prstClr val="black"/>
              </a:solidFill>
              <a:latin typeface="Bookman Old Style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Csináltam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reggelit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.</a:t>
            </a:r>
          </a:p>
          <a:p>
            <a:endParaRPr lang="hu-HU" i="1" dirty="0"/>
          </a:p>
        </p:txBody>
      </p:sp>
      <p:sp>
        <p:nvSpPr>
          <p:cNvPr id="4" name="Téglalap 3"/>
          <p:cNvSpPr/>
          <p:nvPr/>
        </p:nvSpPr>
        <p:spPr>
          <a:xfrm>
            <a:off x="827584" y="4344684"/>
            <a:ext cx="71497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000" i="1" dirty="0" err="1">
                <a:solidFill>
                  <a:prstClr val="black"/>
                </a:solidFill>
                <a:latin typeface="Bookman Old Style"/>
              </a:rPr>
              <a:t>Kima</a:t>
            </a:r>
            <a:r>
              <a:rPr lang="hu-HU" sz="4000" i="1" dirty="0">
                <a:solidFill>
                  <a:prstClr val="black"/>
                </a:solidFill>
                <a:latin typeface="Bookman Old Style"/>
              </a:rPr>
              <a:t>  tegnap </a:t>
            </a:r>
            <a:r>
              <a:rPr lang="hu-HU" sz="4000" i="1" dirty="0" smtClean="0">
                <a:solidFill>
                  <a:prstClr val="black"/>
                </a:solidFill>
                <a:latin typeface="Bookman Old Style"/>
              </a:rPr>
              <a:t>házi feladatot </a:t>
            </a:r>
            <a:br>
              <a:rPr lang="hu-HU" sz="4000" i="1" dirty="0" smtClean="0">
                <a:solidFill>
                  <a:prstClr val="black"/>
                </a:solidFill>
                <a:latin typeface="Bookman Old Style"/>
              </a:rPr>
            </a:br>
            <a:r>
              <a:rPr lang="hu-HU" sz="4000" i="1" dirty="0" smtClean="0">
                <a:solidFill>
                  <a:prstClr val="black"/>
                </a:solidFill>
                <a:latin typeface="Bookman Old Style"/>
              </a:rPr>
              <a:t>csinált történelem órára.</a:t>
            </a:r>
            <a:endParaRPr lang="hu-HU" sz="4000" i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6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MÚL</a:t>
            </a:r>
            <a:r>
              <a:rPr lang="hu-HU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 IDŐ (PAST)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69434"/>
              </p:ext>
            </p:extLst>
          </p:nvPr>
        </p:nvGraphicFramePr>
        <p:xfrm>
          <a:off x="323528" y="1268760"/>
          <a:ext cx="7488832" cy="4977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2056581"/>
                <a:gridCol w="1291947"/>
                <a:gridCol w="226809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egyes szám (sing.)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 </a:t>
                      </a:r>
                      <a:r>
                        <a:rPr lang="hu-HU" sz="3200" dirty="0" smtClean="0">
                          <a:effectLst/>
                        </a:rPr>
                        <a:t>csinál</a:t>
                      </a:r>
                      <a:endParaRPr lang="hu-HU" sz="32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csinálni</a:t>
                      </a:r>
                      <a:endParaRPr lang="hu-HU" sz="2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én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am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első személy (=person)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te(you)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ál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	második személy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Ön(</a:t>
                      </a:r>
                      <a:r>
                        <a:rPr lang="hu-HU" sz="1100" dirty="0" err="1">
                          <a:effectLst/>
                        </a:rPr>
                        <a:t>you</a:t>
                      </a:r>
                      <a:r>
                        <a:rPr lang="hu-HU" sz="1100" dirty="0">
                          <a:effectLst/>
                        </a:rPr>
                        <a:t>)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többes szám(</a:t>
                      </a:r>
                      <a:r>
                        <a:rPr lang="hu-HU" sz="1400" dirty="0" err="1">
                          <a:effectLst/>
                        </a:rPr>
                        <a:t>plur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unk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ti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atok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Önök 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ők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5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>
                <a:solidFill>
                  <a:prstClr val="black"/>
                </a:solidFill>
                <a:latin typeface="Bookman Old Style"/>
              </a:rPr>
              <a:t>Mit csináltál ma? </a:t>
            </a:r>
            <a:endParaRPr lang="hu-HU" dirty="0" smtClean="0">
              <a:solidFill>
                <a:prstClr val="black"/>
              </a:solidFill>
              <a:latin typeface="Bookman Old Style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u-HU" sz="1800" dirty="0" smtClean="0">
                <a:solidFill>
                  <a:prstClr val="black"/>
                </a:solidFill>
                <a:latin typeface="Bookman Old Style"/>
              </a:rPr>
              <a:t>Órán vagyok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dirty="0" smtClean="0">
                <a:solidFill>
                  <a:prstClr val="black"/>
                </a:solidFill>
                <a:latin typeface="Bookman Old Style"/>
                <a:sym typeface="Wingdings" panose="05000000000000000000" pitchFamily="2" charset="2"/>
              </a:rPr>
              <a:t>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Órán voltam.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Milyen órán voltál? </a:t>
            </a:r>
          </a:p>
          <a:p>
            <a:pPr marR="0" lvl="0" rtl="0">
              <a:buFont typeface="Courier New" panose="02070309020205020404" pitchFamily="49" charset="0"/>
              <a:buChar char="o"/>
            </a:pP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Az óra neve: </a:t>
            </a:r>
            <a:r>
              <a:rPr lang="hu-HU" b="0" i="1" u="none" strike="noStrike" baseline="0" dirty="0" smtClean="0">
                <a:solidFill>
                  <a:prstClr val="black"/>
                </a:solidFill>
                <a:latin typeface="Bookman Old Style"/>
              </a:rPr>
              <a:t>Örménynek az Orosz-, és a Török Birodalomban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volt. 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Jó óra volt? </a:t>
            </a:r>
          </a:p>
          <a:p>
            <a:pPr marR="0" lvl="0" rtl="0">
              <a:buFont typeface="Courier New" panose="02070309020205020404" pitchFamily="49" charset="0"/>
              <a:buChar char="o"/>
            </a:pP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Ez volt az első online óra.</a:t>
            </a:r>
          </a:p>
          <a:p>
            <a:pPr marL="0" marR="0" lvl="0" indent="0" rtl="0">
              <a:buNone/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_______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Bookman Old Style"/>
              </a:rPr>
              <a:t>b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irodalom – empire</a:t>
            </a:r>
          </a:p>
          <a:p>
            <a:pPr marL="0" indent="0">
              <a:buNone/>
            </a:pPr>
            <a:endParaRPr lang="hu-HU" dirty="0">
              <a:solidFill>
                <a:prstClr val="black"/>
              </a:solidFill>
              <a:latin typeface="Bookman Old Style"/>
            </a:endParaRPr>
          </a:p>
          <a:p>
            <a:pPr marL="0" indent="0">
              <a:buNone/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A Birodalom 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visszavág</a:t>
            </a:r>
          </a:p>
          <a:p>
            <a:pPr marR="0" lvl="0" rtl="0">
              <a:buFont typeface="Courier New" panose="02070309020205020404" pitchFamily="49" charset="0"/>
              <a:buChar char="o"/>
            </a:pP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Star Wars-poszterek a Kádár-korszakbó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54706" cy="62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Birodalom visszavág (1980) - Film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311"/>
            <a:ext cx="3600400" cy="62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Jobbra nyíl 5">
            <a:hlinkClick r:id="rId4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3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Mit csinál</a:t>
            </a:r>
            <a:r>
              <a:rPr lang="hu-HU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b="1" i="1" u="none" strike="noStrike" baseline="0" dirty="0" smtClean="0">
                <a:solidFill>
                  <a:srgbClr val="365F91"/>
                </a:solidFill>
                <a:latin typeface="Cambria"/>
              </a:rPr>
              <a:t>ál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 a hétvégén?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 smtClean="0">
                <a:latin typeface="Cambria"/>
              </a:rPr>
              <a:t>I was watching movie--&gt; watching movie</a:t>
            </a:r>
            <a:endParaRPr lang="hu-HU" i="0" u="none" strike="noStrike" baseline="0" dirty="0" smtClean="0">
              <a:latin typeface="Cambria"/>
            </a:endParaRPr>
          </a:p>
          <a:p>
            <a:pPr marR="0" lvl="0" rtl="0"/>
            <a:r>
              <a:rPr lang="hu-HU" i="0" u="none" strike="noStrike" baseline="0" dirty="0" err="1" smtClean="0">
                <a:latin typeface="Cambria"/>
              </a:rPr>
              <a:t>-ing</a:t>
            </a:r>
            <a:r>
              <a:rPr lang="hu-HU" i="0" u="none" strike="noStrike" baseline="0" dirty="0" smtClean="0">
                <a:latin typeface="Cambria"/>
              </a:rPr>
              <a:t>=</a:t>
            </a:r>
            <a:r>
              <a:rPr lang="hu-HU" i="1" u="none" strike="noStrike" baseline="0" dirty="0" err="1" smtClean="0">
                <a:latin typeface="Cambria"/>
              </a:rPr>
              <a:t>-ás</a:t>
            </a:r>
            <a:r>
              <a:rPr lang="hu-HU" i="1" u="none" strike="noStrike" baseline="0" dirty="0" smtClean="0">
                <a:latin typeface="Cambria"/>
              </a:rPr>
              <a:t>/</a:t>
            </a:r>
            <a:r>
              <a:rPr lang="hu-HU" i="1" u="none" strike="noStrike" baseline="0" dirty="0" err="1" smtClean="0">
                <a:latin typeface="Cambria"/>
              </a:rPr>
              <a:t>és-</a:t>
            </a:r>
            <a:r>
              <a:rPr lang="hu-HU" i="0" u="none" strike="noStrike" baseline="0" dirty="0" err="1" smtClean="0">
                <a:latin typeface="Cambria"/>
              </a:rPr>
              <a:t>-</a:t>
            </a:r>
            <a:r>
              <a:rPr lang="hu-HU" i="0" u="none" strike="noStrike" baseline="0" dirty="0" smtClean="0">
                <a:latin typeface="Cambria"/>
              </a:rPr>
              <a:t>&gt; </a:t>
            </a:r>
            <a:r>
              <a:rPr lang="hu-HU" i="0" u="none" strike="noStrike" baseline="0" dirty="0" err="1" smtClean="0">
                <a:latin typeface="Cambria"/>
              </a:rPr>
              <a:t>noun</a:t>
            </a:r>
            <a:r>
              <a:rPr lang="hu-HU" i="0" u="none" strike="noStrike" baseline="0" dirty="0" smtClean="0">
                <a:latin typeface="Cambria"/>
              </a:rPr>
              <a:t> néz </a:t>
            </a:r>
            <a:r>
              <a:rPr lang="hu-HU" sz="1400" i="0" u="none" strike="noStrike" baseline="0" dirty="0" smtClean="0">
                <a:latin typeface="Cambria"/>
              </a:rPr>
              <a:t>(</a:t>
            </a:r>
            <a:r>
              <a:rPr lang="hu-HU" sz="1400" i="0" u="none" strike="noStrike" baseline="0" dirty="0" err="1" smtClean="0">
                <a:latin typeface="Cambria"/>
              </a:rPr>
              <a:t>verb</a:t>
            </a:r>
            <a:r>
              <a:rPr lang="hu-HU" sz="1400" i="0" u="none" strike="noStrike" baseline="0" dirty="0" smtClean="0">
                <a:latin typeface="Cambria"/>
              </a:rPr>
              <a:t>)--&gt; </a:t>
            </a:r>
            <a:r>
              <a:rPr lang="hu-HU" i="0" u="none" strike="noStrike" baseline="0" dirty="0" smtClean="0">
                <a:latin typeface="Cambria"/>
              </a:rPr>
              <a:t>nézés </a:t>
            </a:r>
            <a:r>
              <a:rPr lang="hu-HU" sz="1400" i="0" u="none" strike="noStrike" baseline="0" dirty="0" smtClean="0">
                <a:latin typeface="Cambria"/>
              </a:rPr>
              <a:t>(</a:t>
            </a:r>
            <a:r>
              <a:rPr lang="hu-HU" sz="1400" i="0" u="none" strike="noStrike" baseline="0" dirty="0" err="1" smtClean="0">
                <a:latin typeface="Cambria"/>
              </a:rPr>
              <a:t>noun</a:t>
            </a:r>
            <a:r>
              <a:rPr lang="hu-HU" sz="1400" i="0" u="none" strike="noStrike" baseline="0" dirty="0" smtClean="0">
                <a:latin typeface="Cambria"/>
              </a:rPr>
              <a:t>)</a:t>
            </a:r>
          </a:p>
          <a:p>
            <a:pPr marR="0" lvl="0" rtl="0"/>
            <a:r>
              <a:rPr lang="en-US" i="0" u="none" strike="noStrike" baseline="0" dirty="0" smtClean="0">
                <a:latin typeface="Cambria"/>
              </a:rPr>
              <a:t>Watching movie is good. = A </a:t>
            </a:r>
            <a:r>
              <a:rPr lang="en-US" i="0" u="none" strike="noStrike" baseline="0" dirty="0" err="1" smtClean="0">
                <a:latin typeface="Cambria"/>
              </a:rPr>
              <a:t>filmnézés</a:t>
            </a:r>
            <a:r>
              <a:rPr lang="en-US" i="0" u="none" strike="noStrike" baseline="0" dirty="0" smtClean="0">
                <a:latin typeface="Cambria"/>
              </a:rPr>
              <a:t> </a:t>
            </a:r>
            <a:r>
              <a:rPr lang="en-US" i="0" u="none" strike="noStrike" baseline="0" dirty="0" err="1" smtClean="0">
                <a:latin typeface="Cambria"/>
              </a:rPr>
              <a:t>jó</a:t>
            </a:r>
            <a:r>
              <a:rPr lang="en-US" i="0" u="none" strike="noStrike" baseline="0" dirty="0" smtClean="0">
                <a:latin typeface="Cambria"/>
              </a:rPr>
              <a:t>.</a:t>
            </a:r>
            <a:endParaRPr lang="hu-HU" i="0" u="none" strike="noStrike" baseline="0" dirty="0" smtClean="0">
              <a:latin typeface="Cambria"/>
            </a:endParaRPr>
          </a:p>
          <a:p>
            <a:pPr marR="0" lvl="0" rtl="0"/>
            <a:r>
              <a:rPr lang="hu-HU" i="0" u="none" strike="noStrike" baseline="0" dirty="0" err="1" smtClean="0">
                <a:latin typeface="Cambria"/>
              </a:rPr>
              <a:t>past</a:t>
            </a:r>
            <a:r>
              <a:rPr lang="hu-HU" i="0" u="none" strike="noStrike" baseline="0" dirty="0" smtClean="0">
                <a:latin typeface="Cambria"/>
              </a:rPr>
              <a:t> --&gt; </a:t>
            </a:r>
            <a:r>
              <a:rPr lang="hu-HU" i="0" u="none" strike="noStrike" baseline="0" dirty="0" err="1" smtClean="0">
                <a:latin typeface="Cambria"/>
              </a:rPr>
              <a:t>verb</a:t>
            </a:r>
            <a:r>
              <a:rPr lang="hu-HU" i="0" u="none" strike="noStrike" baseline="0" dirty="0" smtClean="0">
                <a:latin typeface="Cambria"/>
              </a:rPr>
              <a:t>+t+</a:t>
            </a:r>
            <a:r>
              <a:rPr lang="hu-HU" i="0" u="none" strike="noStrike" baseline="0" dirty="0" err="1" smtClean="0">
                <a:latin typeface="Cambria"/>
              </a:rPr>
              <a:t>psfx</a:t>
            </a:r>
            <a:endParaRPr lang="hu-HU" i="0" u="none" strike="noStrike" baseline="0" dirty="0" smtClean="0">
              <a:latin typeface="Cambria"/>
            </a:endParaRPr>
          </a:p>
          <a:p>
            <a:pPr marR="0" lvl="0" rtl="0"/>
            <a:endParaRPr lang="hu-HU" b="1" i="0" u="none" strike="noStrike" baseline="0" dirty="0" smtClean="0">
              <a:solidFill>
                <a:srgbClr val="4F81BD"/>
              </a:solidFill>
              <a:latin typeface="Times New Roman"/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3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Múl</a:t>
            </a:r>
            <a:r>
              <a:rPr lang="hu-HU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 idő</a:t>
            </a:r>
            <a:endParaRPr lang="hu-HU" b="1" i="0" u="none" strike="noStrike" baseline="0" dirty="0" smtClean="0">
              <a:solidFill>
                <a:srgbClr val="365F91"/>
              </a:solidFill>
              <a:latin typeface="Times New Roman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0000" lnSpcReduction="20000"/>
          </a:bodyPr>
          <a:lstStyle/>
          <a:p>
            <a:pPr marR="0" lvl="0" rtl="0"/>
            <a:r>
              <a:rPr lang="hu-HU" sz="7600" b="1" i="0" u="none" strike="noStrike" baseline="0" dirty="0" smtClean="0">
                <a:solidFill>
                  <a:srgbClr val="4F81BD"/>
                </a:solidFill>
                <a:latin typeface="Cambria"/>
              </a:rPr>
              <a:t>néz </a:t>
            </a:r>
          </a:p>
          <a:p>
            <a:pPr marR="0" lvl="0" rtl="0"/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MÚLT IDŐBEN, </a:t>
            </a:r>
            <a:b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</a:br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ELSŐ SZEMÉLYBEN, </a:t>
            </a:r>
            <a:b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</a:br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EGYESSZÁMBAN (SINGULAR) --&gt; </a:t>
            </a:r>
            <a:r>
              <a:rPr lang="hu-HU" sz="8400" b="1" i="0" u="none" strike="noStrike" baseline="0" dirty="0" smtClean="0">
                <a:solidFill>
                  <a:srgbClr val="4F81BD"/>
                </a:solidFill>
                <a:latin typeface="Cambria"/>
              </a:rPr>
              <a:t>néz</a:t>
            </a:r>
            <a:r>
              <a:rPr lang="hu-HU" sz="8400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sz="8400" b="1" i="1" u="none" strike="noStrike" baseline="0" dirty="0" smtClean="0">
                <a:solidFill>
                  <a:srgbClr val="4F81BD"/>
                </a:solidFill>
                <a:latin typeface="Cambria"/>
              </a:rPr>
              <a:t>em</a:t>
            </a:r>
          </a:p>
          <a:p>
            <a:pPr lvl="8"/>
            <a:r>
              <a:rPr lang="hu-HU" sz="8100" b="1" i="0" u="none" strike="noStrike" baseline="0" dirty="0" smtClean="0">
                <a:solidFill>
                  <a:srgbClr val="4F81BD"/>
                </a:solidFill>
                <a:latin typeface="Cambria"/>
              </a:rPr>
              <a:t>Filmet néz</a:t>
            </a:r>
            <a:r>
              <a:rPr lang="hu-HU" sz="8100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sz="8100" b="1" i="1" u="none" strike="noStrike" baseline="0" dirty="0" smtClean="0">
                <a:solidFill>
                  <a:srgbClr val="4F81BD"/>
                </a:solidFill>
                <a:latin typeface="Cambria"/>
              </a:rPr>
              <a:t>em</a:t>
            </a:r>
            <a:r>
              <a:rPr lang="hu-HU" sz="8100" b="1" i="0" u="none" strike="noStrike" baseline="0" dirty="0" smtClean="0">
                <a:solidFill>
                  <a:srgbClr val="4F81BD"/>
                </a:solidFill>
                <a:latin typeface="Cambria"/>
              </a:rPr>
              <a:t>.</a:t>
            </a:r>
          </a:p>
          <a:p>
            <a:pPr marR="0" lvl="0" rtl="0"/>
            <a:r>
              <a:rPr lang="hu-HU" sz="6700" b="1" i="0" u="none" strike="noStrike" baseline="0" dirty="0" smtClean="0">
                <a:solidFill>
                  <a:srgbClr val="4F81BD"/>
                </a:solidFill>
                <a:latin typeface="Cambria"/>
              </a:rPr>
              <a:t>Mit csináltál még?</a:t>
            </a:r>
          </a:p>
          <a:p>
            <a:pPr marR="0" lvl="0" rtl="0"/>
            <a:r>
              <a:rPr lang="hu-HU" b="1" i="0" u="none" strike="noStrike" baseline="0" dirty="0" err="1" smtClean="0">
                <a:solidFill>
                  <a:srgbClr val="4F81BD"/>
                </a:solidFill>
                <a:latin typeface="Cambria"/>
              </a:rPr>
              <a:t>pihen--</a:t>
            </a:r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&gt; pihentem</a:t>
            </a:r>
          </a:p>
          <a:p>
            <a:pPr marR="0" lvl="0" rtl="0"/>
            <a:endParaRPr lang="hu-HU" b="1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R="0" lvl="0" rtl="0"/>
            <a:r>
              <a:rPr lang="hu-HU" sz="7600" b="1" i="0" u="none" strike="noStrike" baseline="0" dirty="0" smtClean="0">
                <a:solidFill>
                  <a:srgbClr val="4F81BD"/>
                </a:solidFill>
                <a:latin typeface="Cambria"/>
              </a:rPr>
              <a:t>Egész hétvégén csak filmet néztem és pihen</a:t>
            </a:r>
            <a:r>
              <a:rPr lang="hu-HU" sz="7600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sz="7600" b="1" i="1" u="none" strike="noStrike" baseline="0" dirty="0" smtClean="0">
                <a:solidFill>
                  <a:srgbClr val="4F81BD"/>
                </a:solidFill>
                <a:latin typeface="Cambria"/>
              </a:rPr>
              <a:t>em</a:t>
            </a:r>
            <a:r>
              <a:rPr lang="hu-HU" sz="7600" b="1" i="0" u="none" strike="noStrike" baseline="0" dirty="0" smtClean="0">
                <a:solidFill>
                  <a:srgbClr val="4F81BD"/>
                </a:solidFill>
                <a:latin typeface="Cambria"/>
              </a:rPr>
              <a:t>.</a:t>
            </a:r>
          </a:p>
          <a:p>
            <a:pPr marR="0" lvl="0" rtl="0"/>
            <a:endParaRPr lang="hu-HU" b="1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R="0" lvl="0" rtl="0"/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Milyen filmet néztél?</a:t>
            </a:r>
          </a:p>
          <a:p>
            <a:pPr marR="0" lvl="0" rtl="0"/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Amerikai és perzsa filmeket néztem.</a:t>
            </a:r>
          </a:p>
          <a:p>
            <a:pPr marR="0" lvl="0" rtl="0"/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Amerikai filmeket néztem angolul perzsa felirattal.</a:t>
            </a:r>
          </a:p>
          <a:p>
            <a:pPr marR="0" lvl="0" rtl="0"/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felirat --&gt; </a:t>
            </a:r>
            <a:r>
              <a:rPr lang="hu-HU" b="1" i="0" u="none" strike="noStrike" baseline="0" dirty="0" err="1" smtClean="0">
                <a:solidFill>
                  <a:srgbClr val="4F81BD"/>
                </a:solidFill>
                <a:latin typeface="Cambria"/>
              </a:rPr>
              <a:t>subtitle</a:t>
            </a:r>
            <a:endParaRPr lang="hu-HU" b="1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R="0" lvl="0" rtl="0"/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ír (</a:t>
            </a:r>
            <a:r>
              <a:rPr lang="hu-HU" b="1" i="0" u="none" strike="noStrike" baseline="0" dirty="0" err="1" smtClean="0">
                <a:solidFill>
                  <a:srgbClr val="4F81BD"/>
                </a:solidFill>
                <a:latin typeface="Cambria"/>
              </a:rPr>
              <a:t>write</a:t>
            </a:r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), fel (</a:t>
            </a:r>
            <a:r>
              <a:rPr lang="hu-HU" b="1" i="0" u="none" strike="noStrike" baseline="0" dirty="0" err="1" smtClean="0">
                <a:solidFill>
                  <a:srgbClr val="4F81BD"/>
                </a:solidFill>
                <a:latin typeface="Cambria"/>
              </a:rPr>
              <a:t>up</a:t>
            </a:r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)</a:t>
            </a:r>
          </a:p>
          <a:p>
            <a:pPr marR="0" lvl="0" rtl="0"/>
            <a:endParaRPr lang="hu-HU" b="1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R="0" lvl="0" rtl="0"/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[fél (</a:t>
            </a:r>
            <a:r>
              <a:rPr lang="hu-HU" b="1" i="0" u="none" strike="noStrike" baseline="0" dirty="0" err="1" smtClean="0">
                <a:solidFill>
                  <a:srgbClr val="4F81BD"/>
                </a:solidFill>
                <a:latin typeface="Cambria"/>
              </a:rPr>
              <a:t>half</a:t>
            </a:r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>)]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8636"/>
            <a:ext cx="8229600" cy="1143000"/>
          </a:xfrm>
        </p:spPr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MÚL</a:t>
            </a:r>
            <a:r>
              <a:rPr lang="hu-HU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 IDŐ (PAST)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36087"/>
              </p:ext>
            </p:extLst>
          </p:nvPr>
        </p:nvGraphicFramePr>
        <p:xfrm>
          <a:off x="1115616" y="1124744"/>
          <a:ext cx="7200800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512168"/>
                <a:gridCol w="1440160"/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egyes szám (sing.)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r>
                        <a:rPr lang="hu-HU" sz="2800" dirty="0" smtClean="0">
                          <a:effectLst/>
                        </a:rPr>
                        <a:t>vol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 </a:t>
                      </a:r>
                      <a:r>
                        <a:rPr lang="hu-HU" sz="3200" dirty="0" smtClean="0">
                          <a:effectLst/>
                        </a:rPr>
                        <a:t>van</a:t>
                      </a:r>
                      <a:endParaRPr lang="hu-HU" sz="32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lenni</a:t>
                      </a:r>
                      <a:endParaRPr lang="hu-HU" sz="2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én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voltam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első személy (=person)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te(you)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voltál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második </a:t>
                      </a:r>
                      <a:r>
                        <a:rPr lang="hu-HU" sz="1100" dirty="0">
                          <a:effectLst/>
                        </a:rPr>
                        <a:t>személy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Ön(</a:t>
                      </a:r>
                      <a:r>
                        <a:rPr lang="hu-HU" sz="1100" dirty="0" err="1">
                          <a:effectLst/>
                        </a:rPr>
                        <a:t>you</a:t>
                      </a:r>
                      <a:r>
                        <a:rPr lang="hu-HU" sz="1100" dirty="0">
                          <a:effectLst/>
                        </a:rPr>
                        <a:t>)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olvas</a:t>
                      </a:r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r>
                        <a:rPr lang="hu-HU" sz="2800" dirty="0">
                          <a:effectLst/>
                        </a:rPr>
                        <a:t>, </a:t>
                      </a:r>
                      <a:r>
                        <a:rPr lang="hu-HU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alud</a:t>
                      </a:r>
                      <a:r>
                        <a:rPr lang="hu-H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r>
                        <a:rPr lang="hu-HU" sz="2800" dirty="0">
                          <a:effectLst/>
                        </a:rPr>
                        <a:t>, </a:t>
                      </a:r>
                      <a:r>
                        <a:rPr lang="hu-HU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tanul</a:t>
                      </a:r>
                      <a:r>
                        <a:rPr lang="hu-H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endParaRPr lang="hu-HU" sz="2800" b="1" dirty="0">
                        <a:solidFill>
                          <a:srgbClr val="4F81B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többes szám(</a:t>
                      </a:r>
                      <a:r>
                        <a:rPr lang="hu-HU" sz="1400" dirty="0" err="1">
                          <a:effectLst/>
                        </a:rPr>
                        <a:t>plur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mi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voltunk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ti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voltatok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Önök 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ők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Jobbra nyíl 3">
            <a:hlinkClick r:id="rId4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1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5738" y="4797425"/>
                  <a:ext cx="4176712" cy="1439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5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8636"/>
            <a:ext cx="8229600" cy="1143000"/>
          </a:xfrm>
        </p:spPr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MÚL</a:t>
            </a:r>
            <a:r>
              <a:rPr lang="hu-HU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 IDŐ (PAST)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56062"/>
              </p:ext>
            </p:extLst>
          </p:nvPr>
        </p:nvGraphicFramePr>
        <p:xfrm>
          <a:off x="1007186" y="82607"/>
          <a:ext cx="7200800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512168"/>
                <a:gridCol w="1440160"/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egyes szám (sing.)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r>
                        <a:rPr lang="hu-HU" sz="2800" dirty="0" smtClean="0">
                          <a:effectLst/>
                        </a:rPr>
                        <a:t>vol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 </a:t>
                      </a:r>
                      <a:r>
                        <a:rPr lang="hu-HU" sz="3200" dirty="0" smtClean="0">
                          <a:effectLst/>
                        </a:rPr>
                        <a:t>van</a:t>
                      </a:r>
                      <a:endParaRPr lang="hu-HU" sz="32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lenni</a:t>
                      </a:r>
                      <a:endParaRPr lang="hu-HU" sz="2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én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voltam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első személy (=person)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te(you)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voltál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második </a:t>
                      </a:r>
                      <a:r>
                        <a:rPr lang="hu-HU" sz="1100" dirty="0">
                          <a:effectLst/>
                        </a:rPr>
                        <a:t>személy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Ön(</a:t>
                      </a:r>
                      <a:r>
                        <a:rPr lang="hu-HU" sz="1100" dirty="0" err="1">
                          <a:effectLst/>
                        </a:rPr>
                        <a:t>you</a:t>
                      </a:r>
                      <a:r>
                        <a:rPr lang="hu-HU" sz="1100" dirty="0">
                          <a:effectLst/>
                        </a:rPr>
                        <a:t>)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olvas</a:t>
                      </a:r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r>
                        <a:rPr lang="hu-HU" sz="2800" dirty="0">
                          <a:effectLst/>
                        </a:rPr>
                        <a:t>, </a:t>
                      </a:r>
                      <a:r>
                        <a:rPr lang="hu-HU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alud</a:t>
                      </a:r>
                      <a:r>
                        <a:rPr lang="hu-H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r>
                        <a:rPr lang="hu-HU" sz="2800" dirty="0">
                          <a:effectLst/>
                        </a:rPr>
                        <a:t>, </a:t>
                      </a:r>
                      <a:r>
                        <a:rPr lang="hu-HU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tanul</a:t>
                      </a:r>
                      <a:r>
                        <a:rPr lang="hu-H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endParaRPr lang="hu-HU" sz="2800" b="1" dirty="0">
                        <a:solidFill>
                          <a:srgbClr val="4F81B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többes szám(</a:t>
                      </a:r>
                      <a:r>
                        <a:rPr lang="hu-HU" sz="1400" dirty="0" err="1">
                          <a:effectLst/>
                        </a:rPr>
                        <a:t>plur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mi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voltunk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ti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voltatok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Önök 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ők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voltak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Jobbra nyíl 3">
            <a:hlinkClick r:id="rId4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5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5418138"/>
                  <a:ext cx="8172450" cy="1439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987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Voltam már </a:t>
            </a:r>
            <a:r>
              <a:rPr lang="hu-HU" dirty="0" err="1" smtClean="0"/>
              <a:t>Londban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been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 London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hu-HU" dirty="0" smtClean="0"/>
              <a:t>Volt már Londonban (valaha=</a:t>
            </a:r>
            <a:r>
              <a:rPr lang="hu-HU" dirty="0" err="1" smtClean="0"/>
              <a:t>ever</a:t>
            </a:r>
            <a:r>
              <a:rPr lang="hu-HU" dirty="0" smtClean="0"/>
              <a:t>)? ÖN</a:t>
            </a:r>
          </a:p>
          <a:p>
            <a:r>
              <a:rPr lang="hu-HU" dirty="0" smtClean="0"/>
              <a:t>Voltál már Londonban? TE</a:t>
            </a:r>
          </a:p>
          <a:p>
            <a:r>
              <a:rPr lang="hu-HU" dirty="0" smtClean="0"/>
              <a:t>Hol voltál tavaly nyáron?</a:t>
            </a:r>
          </a:p>
          <a:p>
            <a:r>
              <a:rPr lang="hu-HU" dirty="0" smtClean="0"/>
              <a:t>Tavaly nyáron Budapesten voltam.</a:t>
            </a:r>
          </a:p>
          <a:p>
            <a:r>
              <a:rPr lang="hu-HU" dirty="0" smtClean="0"/>
              <a:t>Hol voltál tegnap?</a:t>
            </a:r>
          </a:p>
          <a:p>
            <a:r>
              <a:rPr lang="hu-HU" dirty="0" smtClean="0"/>
              <a:t>Tegnap otthon voltam.</a:t>
            </a:r>
            <a:r>
              <a:rPr lang="hu-HU" dirty="0"/>
              <a:t/>
            </a:r>
            <a:br>
              <a:rPr lang="hu-HU" dirty="0"/>
            </a:br>
            <a:endParaRPr lang="hu-HU" sz="2000" dirty="0" smtClean="0"/>
          </a:p>
          <a:p>
            <a:pPr marL="0" indent="0">
              <a:buNone/>
            </a:pPr>
            <a:endParaRPr lang="hu-H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4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MÚL</a:t>
            </a:r>
            <a:r>
              <a:rPr lang="hu-HU" b="1" i="0" u="none" strike="noStrike" baseline="0" dirty="0" smtClean="0">
                <a:solidFill>
                  <a:srgbClr val="FF0000"/>
                </a:solidFill>
                <a:latin typeface="Cambria"/>
              </a:rPr>
              <a:t>T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 IDŐ (PAST)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41122"/>
              </p:ext>
            </p:extLst>
          </p:nvPr>
        </p:nvGraphicFramePr>
        <p:xfrm>
          <a:off x="467544" y="1268760"/>
          <a:ext cx="8676456" cy="4977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114"/>
                <a:gridCol w="2382726"/>
                <a:gridCol w="1496832"/>
                <a:gridCol w="26277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egyes szám (sing.)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</a:rPr>
                        <a:t> </a:t>
                      </a:r>
                      <a:r>
                        <a:rPr lang="hu-HU" sz="3200" dirty="0" smtClean="0">
                          <a:effectLst/>
                        </a:rPr>
                        <a:t>csinál</a:t>
                      </a:r>
                      <a:endParaRPr lang="hu-HU" sz="32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csinálni</a:t>
                      </a:r>
                      <a:endParaRPr lang="hu-HU" sz="2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én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am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első személy (=person)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te(you)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ál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	második személy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Ön(</a:t>
                      </a:r>
                      <a:r>
                        <a:rPr lang="hu-HU" sz="1100" dirty="0" err="1">
                          <a:effectLst/>
                        </a:rPr>
                        <a:t>you</a:t>
                      </a:r>
                      <a:r>
                        <a:rPr lang="hu-HU" sz="1100" dirty="0">
                          <a:effectLst/>
                        </a:rPr>
                        <a:t>)	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-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többes szám(</a:t>
                      </a:r>
                      <a:r>
                        <a:rPr lang="hu-HU" sz="1400" dirty="0" err="1">
                          <a:effectLst/>
                        </a:rPr>
                        <a:t>plur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unk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ti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atok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Önök 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ők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csinál</a:t>
                      </a:r>
                      <a:r>
                        <a:rPr lang="hu-HU" sz="280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hu-HU" sz="2800" dirty="0" smtClean="0">
                          <a:effectLst/>
                        </a:rPr>
                        <a:t>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7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8593"/>
            <a:ext cx="8229600" cy="701289"/>
          </a:xfrm>
        </p:spPr>
        <p:txBody>
          <a:bodyPr>
            <a:normAutofit fontScale="90000"/>
          </a:bodyPr>
          <a:lstStyle/>
          <a:p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5328592" cy="2448272"/>
          </a:xfrm>
        </p:spPr>
        <p:txBody>
          <a:bodyPr/>
          <a:lstStyle/>
          <a:p>
            <a:r>
              <a:rPr lang="hu-HU" dirty="0"/>
              <a:t>t</a:t>
            </a:r>
            <a:r>
              <a:rPr lang="hu-HU" dirty="0" smtClean="0"/>
              <a:t>e   	 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r>
              <a:rPr lang="hu-HU" dirty="0" smtClean="0"/>
              <a:t>	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</a:p>
          <a:p>
            <a:r>
              <a:rPr lang="hu-HU" dirty="0" smtClean="0"/>
              <a:t>Ön  	 ad	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</a:p>
          <a:p>
            <a:r>
              <a:rPr lang="hu-HU" dirty="0"/>
              <a:t>t</a:t>
            </a:r>
            <a:r>
              <a:rPr lang="hu-HU" dirty="0" smtClean="0"/>
              <a:t>i   		 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</a:t>
            </a:r>
            <a:r>
              <a:rPr lang="hu-HU" dirty="0" smtClean="0"/>
              <a:t>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játok</a:t>
            </a:r>
          </a:p>
          <a:p>
            <a:r>
              <a:rPr lang="hu-HU" dirty="0" smtClean="0"/>
              <a:t>Önök 	 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</a:t>
            </a:r>
            <a:r>
              <a:rPr lang="hu-HU" dirty="0" smtClean="0"/>
              <a:t>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ják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95536" y="3717032"/>
            <a:ext cx="532859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te   		 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</a:t>
            </a:r>
            <a:r>
              <a:rPr lang="hu-HU" dirty="0" smtClean="0"/>
              <a:t>	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</a:p>
          <a:p>
            <a:r>
              <a:rPr lang="hu-HU" dirty="0" smtClean="0"/>
              <a:t>Ön  	ad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r>
              <a:rPr lang="hu-HU" dirty="0" smtClean="0"/>
              <a:t>	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hu-HU" dirty="0" smtClean="0"/>
              <a:t>ti   	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</a:t>
            </a:r>
            <a:r>
              <a:rPr lang="hu-HU" dirty="0" smtClean="0"/>
              <a:t>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átok</a:t>
            </a:r>
          </a:p>
          <a:p>
            <a:r>
              <a:rPr lang="hu-HU" dirty="0" smtClean="0"/>
              <a:t>Önök 	 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hu-HU" dirty="0" smtClean="0"/>
              <a:t>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ák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 rot="10800000" flipV="1">
            <a:off x="6899802" y="4760614"/>
            <a:ext cx="14166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hu-HU" sz="8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utoShape 2" descr="HírExtra - Az USA meghajol az oroszok előt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342" name="Picture 6" descr="Ken Welsh /Pics, Design David Meets Dora and Miss Murdstone. ''M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06" y="179454"/>
            <a:ext cx="2417801" cy="24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Molnár C. Pál, a grafikus - Könyvlabirintus.h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5" t="27627" r="22866" b="14890"/>
          <a:stretch/>
        </p:blipFill>
        <p:spPr bwMode="auto">
          <a:xfrm>
            <a:off x="6799422" y="2811757"/>
            <a:ext cx="1617368" cy="17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7318908" y="2239121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Ön 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7574748" y="4571836"/>
            <a:ext cx="42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te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3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hu-HU" b="0" i="0" u="none" strike="noStrike" baseline="0" smtClean="0">
                <a:solidFill>
                  <a:prstClr val="black"/>
                </a:solidFill>
                <a:latin typeface="Bookman Old Style"/>
              </a:rPr>
              <a:t>IR.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R="0" lvl="0" rtl="0"/>
            <a:r>
              <a:rPr lang="en-US" b="0" i="0" u="none" strike="noStrike" baseline="0" smtClean="0">
                <a:solidFill>
                  <a:prstClr val="black"/>
                </a:solidFill>
                <a:latin typeface="Bookman Old Style"/>
              </a:rPr>
              <a:t>alszik(dic.form, he,she, you pol.) --&gt; alud/ni(main form)--&gt; alud-t-</a:t>
            </a:r>
          </a:p>
          <a:p>
            <a:pPr marR="0" lvl="0" rtl="0"/>
            <a:r>
              <a:rPr lang="hu-HU" b="0" i="0" u="none" strike="noStrike" baseline="0" smtClean="0">
                <a:solidFill>
                  <a:prstClr val="black"/>
                </a:solidFill>
                <a:latin typeface="Bookman Old Style"/>
              </a:rPr>
              <a:t>alszunk--&gt;aludtunk</a:t>
            </a:r>
          </a:p>
          <a:p>
            <a:pPr marR="0" lvl="0" rtl="0"/>
            <a:endParaRPr lang="hu-HU" b="0" i="0" u="none" strike="noStrike" baseline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pl-PL" b="0" i="0" u="none" strike="noStrike" baseline="0" smtClean="0">
                <a:solidFill>
                  <a:prstClr val="black"/>
                </a:solidFill>
                <a:latin typeface="Bookman Old Style"/>
              </a:rPr>
              <a:t>iszom--&gt;(drink)--&gt;ittam I drunk</a:t>
            </a:r>
          </a:p>
          <a:p>
            <a:pPr marR="0" lvl="0" rtl="0"/>
            <a:r>
              <a:rPr lang="hu-HU" b="0" i="0" u="none" strike="noStrike" baseline="0" smtClean="0">
                <a:solidFill>
                  <a:prstClr val="black"/>
                </a:solidFill>
                <a:latin typeface="Bookman Old Style"/>
              </a:rPr>
              <a:t>eszem--&gt;(eat)--&gt;ettem I ate</a:t>
            </a:r>
          </a:p>
          <a:p>
            <a:pPr marR="0" lvl="0" rtl="0"/>
            <a:r>
              <a:rPr lang="en-US" b="0" i="0" u="none" strike="noStrike" baseline="0" smtClean="0">
                <a:solidFill>
                  <a:prstClr val="black"/>
                </a:solidFill>
                <a:latin typeface="Bookman Old Style"/>
              </a:rPr>
              <a:t>teszek--&gt; (put)--&gt;tettem I put</a:t>
            </a:r>
          </a:p>
          <a:p>
            <a:pPr marR="0" lvl="0" rtl="0"/>
            <a:r>
              <a:rPr lang="en-US" b="0" i="0" u="none" strike="noStrike" baseline="0" smtClean="0">
                <a:solidFill>
                  <a:prstClr val="black"/>
                </a:solidFill>
                <a:latin typeface="Bookman Old Style"/>
              </a:rPr>
              <a:t>veszek--&gt; (buy, take) vettem I bought</a:t>
            </a:r>
          </a:p>
          <a:p>
            <a:pPr marR="0" lvl="0" rtl="0"/>
            <a:r>
              <a:rPr lang="en-US" b="0" i="0" u="none" strike="noStrike" baseline="0" smtClean="0">
                <a:solidFill>
                  <a:prstClr val="black"/>
                </a:solidFill>
                <a:latin typeface="Bookman Old Style"/>
              </a:rPr>
              <a:t>viszek--&gt; (take away, carry) vittem I took away</a:t>
            </a:r>
          </a:p>
          <a:p>
            <a:pPr marR="0" lvl="0" rtl="0"/>
            <a:endParaRPr lang="hu-HU" b="0" i="0" u="none" strike="noStrike" baseline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smtClean="0">
                <a:solidFill>
                  <a:prstClr val="black"/>
                </a:solidFill>
                <a:latin typeface="Bookman Old Style"/>
              </a:rPr>
              <a:t>ve-sz-ek--&gt; vettem</a:t>
            </a:r>
          </a:p>
          <a:p>
            <a:pPr marR="0" lvl="0" rtl="0"/>
            <a:endParaRPr lang="hu-HU" b="0" i="0" u="none" strike="noStrike" baseline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smtClean="0">
                <a:solidFill>
                  <a:prstClr val="black"/>
                </a:solidFill>
                <a:latin typeface="Bookman Old Style"/>
              </a:rPr>
              <a:t>past: "t"</a:t>
            </a:r>
          </a:p>
          <a:p>
            <a:pPr marR="0" lvl="0" rtl="0"/>
            <a:r>
              <a:rPr lang="hu-HU" b="0" i="0" u="none" strike="noStrike" baseline="0" smtClean="0">
                <a:solidFill>
                  <a:prstClr val="black"/>
                </a:solidFill>
                <a:latin typeface="Bookman Old Style"/>
              </a:rPr>
              <a:t>present: "sz" 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about the 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„</a:t>
            </a:r>
            <a:r>
              <a:rPr lang="en-US" dirty="0" err="1" smtClean="0">
                <a:solidFill>
                  <a:prstClr val="black"/>
                </a:solidFill>
                <a:latin typeface="Bookman Old Style"/>
              </a:rPr>
              <a:t>ı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”</a:t>
            </a:r>
            <a:r>
              <a:rPr lang="en-US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what  </a:t>
            </a:r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  <a:hlinkClick r:id="rId2"/>
              </a:rPr>
              <a:t>WE DO NOT HAVE</a:t>
            </a:r>
            <a:endParaRPr lang="en-US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	B	       		F</a:t>
            </a:r>
          </a:p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  <a:latin typeface="Bookman Old Style"/>
              </a:rPr>
              <a:t>"smiley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"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'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round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'	    '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round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'     "smiley"</a:t>
            </a:r>
          </a:p>
          <a:p>
            <a:pPr marL="2286000" lvl="5" indent="0">
              <a:buNone/>
            </a:pP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L="2286000" lvl="5" indent="0">
              <a:buNone/>
            </a:pP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aou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      	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öü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ei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L="2286000" lvl="5" indent="0">
              <a:buNone/>
            </a:pP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áóú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	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őű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éí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lvl="0"/>
            <a:r>
              <a:rPr lang="en-US" strike="sngStrike" dirty="0" err="1">
                <a:solidFill>
                  <a:prstClr val="black"/>
                </a:solidFill>
                <a:latin typeface="Bookman Old Style"/>
              </a:rPr>
              <a:t>ı</a:t>
            </a:r>
            <a:r>
              <a:rPr lang="en-US" strike="sngStrike" dirty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				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ií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nyitok					viszek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hívok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iszom	</a:t>
            </a:r>
          </a:p>
          <a:p>
            <a:pPr marL="0" marR="0" lvl="0" indent="0" rtl="0">
              <a:buNone/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________________________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			</a:t>
            </a:r>
          </a:p>
          <a:p>
            <a:pPr marL="0" marR="0" lvl="0" indent="0" rtl="0">
              <a:buNone/>
            </a:pPr>
            <a:r>
              <a:rPr lang="hu-HU" sz="2600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víz- </a:t>
            </a:r>
            <a:r>
              <a:rPr lang="hu-HU" sz="2600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water</a:t>
            </a:r>
            <a:r>
              <a:rPr lang="hu-HU" sz="2600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 visz – </a:t>
            </a:r>
            <a:r>
              <a:rPr lang="hu-HU" sz="2600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she</a:t>
            </a:r>
            <a:r>
              <a:rPr lang="hu-HU" sz="2600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sz="2600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carries</a:t>
            </a:r>
            <a:endParaRPr lang="hu-HU" sz="2600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" name="Jobbra nyíl 3">
            <a:hlinkClick r:id="rId3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0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15152" r="33961" b="6250"/>
          <a:stretch/>
        </p:blipFill>
        <p:spPr bwMode="auto">
          <a:xfrm rot="16200000">
            <a:off x="995413" y="437578"/>
            <a:ext cx="6821135" cy="60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Képtalálatok a következőre: quizl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58906"/>
            <a:ext cx="1060377" cy="10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-1" y="3861048"/>
            <a:ext cx="140364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200" dirty="0" smtClean="0">
                <a:solidFill>
                  <a:prstClr val="black"/>
                </a:solidFill>
                <a:latin typeface="Bookman Old Style"/>
              </a:rPr>
              <a:t>Mennyit keresel?</a:t>
            </a:r>
          </a:p>
          <a:p>
            <a:r>
              <a:rPr lang="hu-HU" sz="1200" dirty="0" err="1">
                <a:solidFill>
                  <a:prstClr val="black"/>
                </a:solidFill>
                <a:latin typeface="Bookman Old Style"/>
              </a:rPr>
              <a:t>e</a:t>
            </a:r>
            <a:r>
              <a:rPr lang="hu-HU" sz="1200" dirty="0" err="1" smtClean="0">
                <a:solidFill>
                  <a:prstClr val="black"/>
                </a:solidFill>
                <a:latin typeface="Bookman Old Style"/>
              </a:rPr>
              <a:t>arn</a:t>
            </a:r>
            <a:r>
              <a:rPr lang="hu-HU" sz="1200" dirty="0" smtClean="0">
                <a:solidFill>
                  <a:prstClr val="black"/>
                </a:solidFill>
                <a:latin typeface="Bookman Old Style"/>
                <a:sym typeface="Wingdings" panose="05000000000000000000" pitchFamily="2" charset="2"/>
              </a:rPr>
              <a:t></a:t>
            </a:r>
            <a:r>
              <a:rPr lang="hu-HU" sz="1200" dirty="0" smtClean="0">
                <a:solidFill>
                  <a:prstClr val="black"/>
                </a:solidFill>
                <a:latin typeface="Bookman Old Style"/>
              </a:rPr>
              <a:t>keres</a:t>
            </a:r>
          </a:p>
          <a:p>
            <a:endParaRPr lang="hu-HU" sz="1200" dirty="0">
              <a:solidFill>
                <a:prstClr val="black"/>
              </a:solidFill>
              <a:latin typeface="Bookman Old Style"/>
            </a:endParaRPr>
          </a:p>
          <a:p>
            <a:r>
              <a:rPr lang="hu-HU" sz="1200" dirty="0" smtClean="0">
                <a:solidFill>
                  <a:prstClr val="black"/>
                </a:solidFill>
                <a:latin typeface="Bookman Old Style"/>
              </a:rPr>
              <a:t>Szoktál pénzt keresni?</a:t>
            </a:r>
          </a:p>
        </p:txBody>
      </p:sp>
      <p:sp>
        <p:nvSpPr>
          <p:cNvPr id="5" name="Jobbra nyíl 4">
            <a:hlinkClick r:id="rId6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R="0" lvl="0" rtl="0"/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noun-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"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ol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"--&gt;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verb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noun--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&gt;	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verb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vásár--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&gt;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vásár-ol-t-unk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sport --&gt;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sport-ol-t-unk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ebéd --&gt;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ebéd-el-t-unk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tánc--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&gt;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tánc-ol-t-unk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szörf--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&gt;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szörf-öl-t-unk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sportolok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i 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do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sport</a:t>
            </a:r>
          </a:p>
          <a:p>
            <a:pPr marR="0" lvl="0" rtl="0"/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about the order of suffixes</a:t>
            </a:r>
          </a:p>
          <a:p>
            <a:pPr marR="0" lvl="0" rtl="0"/>
            <a:r>
              <a:rPr lang="en-US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stem-'decide the kind'-"sign"-"end"</a:t>
            </a:r>
          </a:p>
          <a:p>
            <a:pPr marR="0" lvl="0" rtl="0"/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vásár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-ol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-t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	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-unk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  <a:p>
            <a:pPr marR="0" lvl="0" rtl="0"/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0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Inf-</a:t>
            </a:r>
            <a:r>
              <a:rPr lang="hu-HU" b="0" i="0" u="none" strike="sngStrike" baseline="0" dirty="0" err="1" smtClean="0">
                <a:solidFill>
                  <a:prstClr val="black"/>
                </a:solidFill>
                <a:latin typeface="Bookman Old Style"/>
              </a:rPr>
              <a:t>ni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-</a:t>
            </a:r>
            <a:r>
              <a:rPr lang="hu-HU" b="0" i="0" u="none" strike="noStrike" baseline="0" dirty="0" err="1" smtClean="0">
                <a:solidFill>
                  <a:srgbClr val="FF0000"/>
                </a:solidFill>
                <a:latin typeface="Bookman Old Style"/>
              </a:rPr>
              <a:t>t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-</a:t>
            </a:r>
            <a:r>
              <a:rPr lang="hu-HU" b="0" i="1" u="none" strike="noStrike" baseline="0" dirty="0" err="1" smtClean="0">
                <a:solidFill>
                  <a:prstClr val="black"/>
                </a:solidFill>
                <a:latin typeface="Bookman Old Style"/>
              </a:rPr>
              <a:t>psx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  <a:sym typeface="Wingdings" panose="05000000000000000000" pitchFamily="2" charset="2"/>
              </a:rPr>
              <a:t>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past</a:t>
            </a:r>
            <a:r>
              <a:rPr lang="hu-HU" b="0" i="0" u="none" strike="noStrike" baseline="0" dirty="0" smtClean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hu-HU" b="0" i="0" u="none" strike="noStrike" baseline="0" dirty="0" err="1" smtClean="0">
                <a:solidFill>
                  <a:prstClr val="black"/>
                </a:solidFill>
                <a:latin typeface="Bookman Old Style"/>
              </a:rPr>
              <a:t>tense</a:t>
            </a:r>
            <a:endParaRPr lang="hu-HU" b="0" i="0" u="none" strike="noStrike" baseline="0" dirty="0" smtClean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hu-HU" b="0" i="0" u="none" strike="noStrike" baseline="0" smtClean="0">
                <a:solidFill>
                  <a:prstClr val="black"/>
                </a:solidFill>
                <a:latin typeface="Bookman Old Style"/>
              </a:rPr>
              <a:t>-unk(we)--&gt;  csináltunk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5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3" name="Jobbra nyíl 2">
            <a:hlinkClick r:id="rId3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3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655"/>
          <a:stretch/>
        </p:blipFill>
        <p:spPr bwMode="auto">
          <a:xfrm>
            <a:off x="19146" y="0"/>
            <a:ext cx="91303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Ív 3"/>
          <p:cNvSpPr/>
          <p:nvPr/>
        </p:nvSpPr>
        <p:spPr>
          <a:xfrm rot="21327247">
            <a:off x="602612" y="3100736"/>
            <a:ext cx="2631842" cy="326978"/>
          </a:xfrm>
          <a:prstGeom prst="arc">
            <a:avLst>
              <a:gd name="adj1" fmla="val 10984723"/>
              <a:gd name="adj2" fmla="val 20762682"/>
            </a:avLst>
          </a:prstGeom>
          <a:ln w="19050">
            <a:solidFill>
              <a:srgbClr val="FA0C9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Ív 5"/>
          <p:cNvSpPr/>
          <p:nvPr/>
        </p:nvSpPr>
        <p:spPr>
          <a:xfrm rot="268892" flipV="1">
            <a:off x="2503106" y="3455389"/>
            <a:ext cx="2541784" cy="594407"/>
          </a:xfrm>
          <a:prstGeom prst="arc">
            <a:avLst>
              <a:gd name="adj1" fmla="val 10915337"/>
              <a:gd name="adj2" fmla="val 20762682"/>
            </a:avLst>
          </a:prstGeom>
          <a:ln w="19050">
            <a:solidFill>
              <a:srgbClr val="FA0C9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Ív 6"/>
          <p:cNvSpPr/>
          <p:nvPr/>
        </p:nvSpPr>
        <p:spPr>
          <a:xfrm rot="268892" flipV="1">
            <a:off x="4663621" y="3520376"/>
            <a:ext cx="2362080" cy="594407"/>
          </a:xfrm>
          <a:prstGeom prst="arc">
            <a:avLst>
              <a:gd name="adj1" fmla="val 11240192"/>
              <a:gd name="adj2" fmla="val 20762682"/>
            </a:avLst>
          </a:prstGeom>
          <a:ln w="28575">
            <a:solidFill>
              <a:srgbClr val="FA0C9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2627784" y="3356992"/>
            <a:ext cx="1956558" cy="0"/>
          </a:xfrm>
          <a:prstGeom prst="line">
            <a:avLst/>
          </a:prstGeom>
          <a:ln w="28575">
            <a:solidFill>
              <a:srgbClr val="FA0C9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Jobbra nyíl 8">
            <a:hlinkClick r:id="rId3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0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i="1" dirty="0" err="1" smtClean="0"/>
              <a:t>Past</a:t>
            </a:r>
            <a:r>
              <a:rPr lang="hu-HU" i="1" dirty="0" smtClean="0"/>
              <a:t> </a:t>
            </a:r>
            <a:r>
              <a:rPr lang="hu-HU" i="1" dirty="0" err="1" smtClean="0"/>
              <a:t>tense</a:t>
            </a:r>
            <a:r>
              <a:rPr lang="hu-HU" i="1" dirty="0" smtClean="0"/>
              <a:t> and </a:t>
            </a:r>
            <a:r>
              <a:rPr lang="hu-HU" i="1" dirty="0" err="1" smtClean="0"/>
              <a:t>habits</a:t>
            </a:r>
            <a:endParaRPr lang="hu-HU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últ idő és szokások</a:t>
            </a:r>
            <a:endParaRPr lang="hu-HU" dirty="0"/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8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hu-HU" i="1" u="none" strike="noStrike" baseline="0" dirty="0" smtClean="0">
                <a:latin typeface="Cambria"/>
              </a:rPr>
              <a:t>szokás kifejezése</a:t>
            </a:r>
            <a:endParaRPr lang="hu-HU" i="1" u="none" strike="noStrike" baseline="0" dirty="0" smtClean="0">
              <a:latin typeface="Times New Roman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R="0" lvl="0" rtl="0"/>
            <a:r>
              <a:rPr lang="pl-PL" b="1" i="0" u="none" strike="noStrike" baseline="0" dirty="0" smtClean="0">
                <a:latin typeface="Cambria"/>
              </a:rPr>
              <a:t>szokni</a:t>
            </a:r>
            <a:r>
              <a:rPr lang="pl-PL" i="0" u="none" strike="noStrike" baseline="0" dirty="0" smtClean="0">
                <a:latin typeface="Cambria"/>
              </a:rPr>
              <a:t> (to use to [do]) habit (=szokás)</a:t>
            </a:r>
          </a:p>
          <a:p>
            <a:pPr marR="0" lvl="0" rtl="0"/>
            <a:endParaRPr lang="hu-HU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R="0" lvl="0" rtl="0"/>
            <a:r>
              <a:rPr lang="hu-HU" b="1" dirty="0" err="1">
                <a:latin typeface="Cambria"/>
              </a:rPr>
              <a:t>S</a:t>
            </a:r>
            <a:r>
              <a:rPr lang="en-US" b="1" i="0" u="none" strike="noStrike" baseline="0" dirty="0" err="1" smtClean="0">
                <a:latin typeface="Cambria"/>
              </a:rPr>
              <a:t>zoktál</a:t>
            </a:r>
            <a:r>
              <a:rPr lang="en-US" b="1" i="0" u="none" strike="noStrike" baseline="0" dirty="0" smtClean="0">
                <a:latin typeface="Cambria"/>
              </a:rPr>
              <a:t> </a:t>
            </a:r>
            <a:r>
              <a:rPr lang="en-US" b="1" i="1" u="none" strike="noStrike" baseline="0" dirty="0" err="1" smtClean="0">
                <a:latin typeface="Cambria"/>
              </a:rPr>
              <a:t>olvas</a:t>
            </a:r>
            <a:r>
              <a:rPr lang="en-US" b="1" i="1" u="none" strike="noStrike" baseline="0" dirty="0" err="1" smtClean="0">
                <a:solidFill>
                  <a:srgbClr val="FFC000"/>
                </a:solidFill>
                <a:latin typeface="Cambria"/>
              </a:rPr>
              <a:t>ni</a:t>
            </a:r>
            <a:r>
              <a:rPr lang="en-US" i="0" u="none" strike="noStrike" baseline="0" dirty="0" smtClean="0">
                <a:solidFill>
                  <a:srgbClr val="4F81BD"/>
                </a:solidFill>
                <a:latin typeface="Cambria"/>
              </a:rPr>
              <a:t>? --&gt; </a:t>
            </a:r>
            <a:r>
              <a:rPr lang="hu-HU" i="0" u="none" strike="noStrike" baseline="0" dirty="0" err="1" smtClean="0">
                <a:latin typeface="Cambria"/>
              </a:rPr>
              <a:t>Do</a:t>
            </a:r>
            <a:r>
              <a:rPr lang="en-US" i="0" u="none" strike="noStrike" baseline="0" dirty="0" smtClean="0">
                <a:latin typeface="Cambria"/>
              </a:rPr>
              <a:t> you use to read? </a:t>
            </a:r>
          </a:p>
          <a:p>
            <a:pPr marR="0" lvl="0" rtl="0"/>
            <a:r>
              <a:rPr lang="hu-HU" i="0" u="none" strike="noStrike" baseline="0" dirty="0" smtClean="0">
                <a:latin typeface="Cambria"/>
              </a:rPr>
              <a:t>Nem </a:t>
            </a:r>
            <a:r>
              <a:rPr lang="hu-HU" b="1" i="0" u="none" strike="noStrike" baseline="0" dirty="0" smtClean="0">
                <a:latin typeface="Cambria"/>
              </a:rPr>
              <a:t>szoktam</a:t>
            </a:r>
            <a:r>
              <a:rPr lang="hu-HU" i="0" u="none" strike="noStrike" baseline="0" dirty="0" smtClean="0">
                <a:latin typeface="Cambria"/>
              </a:rPr>
              <a:t>./ </a:t>
            </a:r>
            <a:r>
              <a:rPr lang="hu-HU" dirty="0">
                <a:latin typeface="Cambria"/>
              </a:rPr>
              <a:t>I</a:t>
            </a:r>
            <a:r>
              <a:rPr lang="hu-HU" i="0" u="none" strike="noStrike" baseline="0" dirty="0" smtClean="0">
                <a:latin typeface="Cambria"/>
              </a:rPr>
              <a:t>gen, </a:t>
            </a:r>
            <a:r>
              <a:rPr lang="hu-HU" b="1" i="0" u="none" strike="noStrike" baseline="0" dirty="0" smtClean="0">
                <a:latin typeface="Cambria"/>
              </a:rPr>
              <a:t>szoktam</a:t>
            </a:r>
            <a:r>
              <a:rPr lang="hu-HU" i="0" u="none" strike="noStrike" baseline="0" dirty="0" smtClean="0">
                <a:latin typeface="Cambria"/>
              </a:rPr>
              <a:t>.</a:t>
            </a: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9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adverbs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past</a:t>
            </a:r>
            <a:r>
              <a:rPr lang="hu-HU" dirty="0" smtClean="0"/>
              <a:t> </a:t>
            </a:r>
            <a:r>
              <a:rPr lang="hu-HU" dirty="0" err="1" smtClean="0"/>
              <a:t>tense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55776" y="1340768"/>
            <a:ext cx="4186808" cy="4525963"/>
          </a:xfrm>
        </p:spPr>
        <p:txBody>
          <a:bodyPr/>
          <a:lstStyle/>
          <a:p>
            <a:r>
              <a:rPr lang="hu-HU" dirty="0"/>
              <a:t>t</a:t>
            </a:r>
            <a:r>
              <a:rPr lang="hu-HU" dirty="0" smtClean="0"/>
              <a:t>egnap</a:t>
            </a:r>
          </a:p>
          <a:p>
            <a:r>
              <a:rPr lang="hu-HU" dirty="0" smtClean="0"/>
              <a:t>múlt- </a:t>
            </a:r>
            <a:r>
              <a:rPr lang="hu-HU" dirty="0" err="1" smtClean="0"/>
              <a:t>past</a:t>
            </a:r>
            <a:r>
              <a:rPr lang="hu-HU" dirty="0" smtClean="0"/>
              <a:t>, </a:t>
            </a:r>
            <a:r>
              <a:rPr lang="hu-HU" dirty="0" err="1" smtClean="0"/>
              <a:t>last</a:t>
            </a:r>
            <a:endParaRPr lang="hu-HU" dirty="0" smtClean="0"/>
          </a:p>
          <a:p>
            <a:r>
              <a:rPr lang="hu-HU" dirty="0" smtClean="0"/>
              <a:t>múlt évben = tavaly</a:t>
            </a:r>
          </a:p>
          <a:p>
            <a:r>
              <a:rPr lang="hu-HU" dirty="0"/>
              <a:t>m</a:t>
            </a:r>
            <a:r>
              <a:rPr lang="hu-HU" dirty="0" smtClean="0"/>
              <a:t>últ hónapban</a:t>
            </a:r>
          </a:p>
          <a:p>
            <a:r>
              <a:rPr lang="hu-HU" dirty="0" smtClean="0"/>
              <a:t>múlt héten</a:t>
            </a:r>
          </a:p>
          <a:p>
            <a:endParaRPr lang="hu-HU" dirty="0"/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4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8593"/>
            <a:ext cx="8229600" cy="701289"/>
          </a:xfrm>
        </p:spPr>
        <p:txBody>
          <a:bodyPr>
            <a:normAutofit fontScale="90000"/>
          </a:bodyPr>
          <a:lstStyle/>
          <a:p>
            <a:r>
              <a:rPr lang="hu-H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39269"/>
            <a:ext cx="6408712" cy="4477963"/>
          </a:xfrm>
        </p:spPr>
        <p:txBody>
          <a:bodyPr>
            <a:normAutofit/>
          </a:bodyPr>
          <a:lstStyle/>
          <a:p>
            <a:r>
              <a:rPr lang="hu-HU" dirty="0"/>
              <a:t>t</a:t>
            </a:r>
            <a:r>
              <a:rPr lang="hu-HU" dirty="0" smtClean="0"/>
              <a:t>e   	 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r>
              <a:rPr lang="hu-HU" dirty="0" smtClean="0"/>
              <a:t>	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</a:p>
          <a:p>
            <a:endParaRPr lang="hu-HU" dirty="0" smtClean="0"/>
          </a:p>
          <a:p>
            <a:r>
              <a:rPr lang="hu-HU" dirty="0" smtClean="0"/>
              <a:t>Ön  	 ad	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</a:p>
          <a:p>
            <a:endParaRPr lang="hu-HU" dirty="0" smtClean="0"/>
          </a:p>
          <a:p>
            <a:r>
              <a:rPr lang="hu-HU" dirty="0" smtClean="0"/>
              <a:t>ti   		 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</a:t>
            </a:r>
            <a:r>
              <a:rPr lang="hu-HU" dirty="0" smtClean="0"/>
              <a:t>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játok</a:t>
            </a:r>
          </a:p>
          <a:p>
            <a:endParaRPr lang="hu-HU" dirty="0" smtClean="0"/>
          </a:p>
          <a:p>
            <a:r>
              <a:rPr lang="hu-HU" dirty="0" smtClean="0"/>
              <a:t>Önök 	 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</a:t>
            </a:r>
            <a:r>
              <a:rPr lang="hu-HU" dirty="0" smtClean="0"/>
              <a:t>	ad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ják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259632" y="1570259"/>
            <a:ext cx="6552728" cy="430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</a:t>
            </a:r>
            <a:r>
              <a:rPr lang="hu-HU" dirty="0" smtClean="0"/>
              <a:t>	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</a:p>
          <a:p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/>
              <a:t>	ad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r>
              <a:rPr lang="hu-HU" dirty="0" smtClean="0"/>
              <a:t>	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/>
              <a:t>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</a:t>
            </a:r>
            <a:r>
              <a:rPr lang="hu-HU" dirty="0" smtClean="0"/>
              <a:t>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átok</a:t>
            </a:r>
          </a:p>
          <a:p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/>
              <a:t> 	 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hu-HU" dirty="0" smtClean="0"/>
              <a:t>		ad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ák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 rot="10800000" flipV="1">
            <a:off x="6899802" y="4760614"/>
            <a:ext cx="14166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hu-HU" sz="8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SZOKÁS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90755"/>
              </p:ext>
            </p:extLst>
          </p:nvPr>
        </p:nvGraphicFramePr>
        <p:xfrm>
          <a:off x="971600" y="1124744"/>
          <a:ext cx="6840761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282"/>
                <a:gridCol w="2003859"/>
                <a:gridCol w="1243775"/>
                <a:gridCol w="269484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egyes szám (sing.)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„Szokik” – almost</a:t>
                      </a:r>
                      <a:r>
                        <a:rPr lang="hu-HU" sz="1100" baseline="0" dirty="0" smtClean="0">
                          <a:effectLst/>
                        </a:rPr>
                        <a:t> </a:t>
                      </a:r>
                      <a:r>
                        <a:rPr lang="hu-HU" sz="1100" baseline="0" dirty="0" err="1" smtClean="0">
                          <a:effectLst/>
                        </a:rPr>
                        <a:t>never</a:t>
                      </a:r>
                      <a:r>
                        <a:rPr lang="hu-HU" sz="1100" baseline="0" dirty="0" smtClean="0">
                          <a:effectLst/>
                        </a:rPr>
                        <a:t> </a:t>
                      </a:r>
                      <a:r>
                        <a:rPr lang="hu-HU" sz="1100" baseline="0" dirty="0" err="1" smtClean="0">
                          <a:effectLst/>
                        </a:rPr>
                        <a:t>used</a:t>
                      </a: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r>
                        <a:rPr lang="hu-HU" sz="1100" dirty="0" smtClean="0">
                          <a:effectLst/>
                        </a:rPr>
                        <a:t>szokni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én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szoktam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első személy (=person)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te(you)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szoktál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</a:rPr>
                        <a:t>második </a:t>
                      </a:r>
                      <a:r>
                        <a:rPr lang="hu-HU" sz="1100" dirty="0">
                          <a:effectLst/>
                        </a:rPr>
                        <a:t>személy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Ön(you)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szokott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</a:t>
                      </a:r>
                      <a:r>
                        <a:rPr lang="hu-HU" sz="2800" dirty="0" smtClean="0">
                          <a:effectLst/>
                        </a:rPr>
                        <a:t>szokott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- </a:t>
                      </a:r>
                      <a:r>
                        <a:rPr lang="hu-HU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olvas</a:t>
                      </a:r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r>
                        <a:rPr lang="hu-HU" sz="2800" dirty="0" smtClean="0">
                          <a:effectLst/>
                        </a:rPr>
                        <a:t>, </a:t>
                      </a:r>
                      <a:r>
                        <a:rPr lang="hu-HU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alud</a:t>
                      </a:r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r>
                        <a:rPr lang="hu-HU" sz="2800" dirty="0" smtClean="0">
                          <a:effectLst/>
                        </a:rPr>
                        <a:t>, </a:t>
                      </a:r>
                      <a:r>
                        <a:rPr lang="hu-HU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tanul</a:t>
                      </a:r>
                      <a:r>
                        <a:rPr lang="hu-H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</a:t>
                      </a:r>
                      <a:endParaRPr lang="hu-HU" sz="2800" b="1" dirty="0">
                        <a:solidFill>
                          <a:srgbClr val="4F81B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többes szám(plur)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szoktunk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ti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szoktatok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Önök 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szoktak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ők	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</a:rPr>
                        <a:t> szoktak</a:t>
                      </a:r>
                      <a:endParaRPr lang="hu-HU" sz="28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 b="1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907379"/>
          </a:xfrm>
        </p:spPr>
        <p:txBody>
          <a:bodyPr/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Cambria"/>
              </a:rPr>
              <a:t>Példák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036496" cy="5472608"/>
          </a:xfrm>
        </p:spPr>
        <p:txBody>
          <a:bodyPr>
            <a:normAutofit fontScale="70000" lnSpcReduction="20000"/>
          </a:bodyPr>
          <a:lstStyle/>
          <a:p>
            <a:pPr marR="0" lvl="0" rtl="0"/>
            <a:r>
              <a:rPr lang="pt-BR" i="0" u="none" strike="noStrike" baseline="0" dirty="0" smtClean="0">
                <a:latin typeface="Cambria"/>
              </a:rPr>
              <a:t>Mikor </a:t>
            </a:r>
            <a:r>
              <a:rPr lang="pt-BR" b="1" i="0" u="none" strike="noStrike" baseline="0" dirty="0" smtClean="0">
                <a:latin typeface="Cambria"/>
              </a:rPr>
              <a:t>szoktál </a:t>
            </a:r>
            <a:r>
              <a:rPr lang="pt-BR" b="1" i="1" u="none" strike="noStrike" baseline="0" dirty="0" smtClean="0">
                <a:latin typeface="Cambria"/>
              </a:rPr>
              <a:t>tanulni</a:t>
            </a:r>
            <a:r>
              <a:rPr lang="pt-BR" i="0" u="none" strike="noStrike" baseline="0" dirty="0" smtClean="0">
                <a:latin typeface="Cambria"/>
              </a:rPr>
              <a:t>? Nem tudom.</a:t>
            </a:r>
          </a:p>
          <a:p>
            <a:pPr marR="0" lvl="0" rtl="0"/>
            <a:r>
              <a:rPr lang="hu-HU" b="1" i="0" u="none" strike="noStrike" baseline="0" dirty="0" smtClean="0">
                <a:latin typeface="Cambria"/>
              </a:rPr>
              <a:t>Szoktál</a:t>
            </a:r>
            <a:r>
              <a:rPr lang="hu-HU" i="0" u="none" strike="noStrike" baseline="0" dirty="0" smtClean="0">
                <a:latin typeface="Cambria"/>
              </a:rPr>
              <a:t> reggel </a:t>
            </a:r>
            <a:r>
              <a:rPr lang="hu-HU" b="1" i="1" u="none" strike="noStrike" baseline="0" dirty="0" smtClean="0">
                <a:latin typeface="Cambria"/>
              </a:rPr>
              <a:t>tanulni</a:t>
            </a:r>
            <a:r>
              <a:rPr lang="hu-HU" i="0" u="none" strike="noStrike" baseline="0" dirty="0" smtClean="0">
                <a:latin typeface="Cambria"/>
              </a:rPr>
              <a:t>, iskola előtt? Nem.</a:t>
            </a:r>
          </a:p>
          <a:p>
            <a:pPr marR="0" lvl="0" rtl="0"/>
            <a:r>
              <a:rPr lang="hu-HU" i="0" u="none" strike="noStrike" baseline="0" dirty="0" smtClean="0">
                <a:latin typeface="Cambria"/>
              </a:rPr>
              <a:t>Az iskola előtt csak felkelek és felöltözöm és más indulok is.</a:t>
            </a:r>
          </a:p>
          <a:p>
            <a:pPr marR="0" lvl="0" rtl="0"/>
            <a:endParaRPr lang="hu-HU" i="0" u="none" strike="noStrike" baseline="0" dirty="0" smtClean="0">
              <a:latin typeface="Cambria"/>
            </a:endParaRPr>
          </a:p>
          <a:p>
            <a:pPr marR="0" lvl="0" rtl="0"/>
            <a:r>
              <a:rPr lang="hu-HU" i="0" u="none" strike="noStrike" baseline="0" dirty="0" smtClean="0">
                <a:latin typeface="Cambria"/>
              </a:rPr>
              <a:t>Az iskola előtt csak </a:t>
            </a:r>
            <a:r>
              <a:rPr lang="hu-HU" b="1" i="1" u="none" strike="noStrike" baseline="0" dirty="0" smtClean="0">
                <a:latin typeface="Cambria"/>
              </a:rPr>
              <a:t>fel</a:t>
            </a:r>
            <a:r>
              <a:rPr lang="hu-HU" b="1" i="0" u="none" strike="noStrike" baseline="0" dirty="0" smtClean="0">
                <a:latin typeface="Cambria"/>
              </a:rPr>
              <a:t> szoktam </a:t>
            </a:r>
            <a:r>
              <a:rPr lang="hu-HU" b="1" i="1" u="none" strike="noStrike" baseline="0" dirty="0" smtClean="0">
                <a:latin typeface="Cambria"/>
              </a:rPr>
              <a:t>kelni</a:t>
            </a:r>
            <a:r>
              <a:rPr lang="hu-HU" b="1" i="0" u="none" strike="noStrike" baseline="0" dirty="0" smtClean="0">
                <a:latin typeface="Cambria"/>
              </a:rPr>
              <a:t> </a:t>
            </a:r>
            <a:r>
              <a:rPr lang="hu-HU" i="0" u="none" strike="noStrike" baseline="0" dirty="0" smtClean="0">
                <a:latin typeface="Cambria"/>
              </a:rPr>
              <a:t>és </a:t>
            </a:r>
            <a:r>
              <a:rPr lang="hu-HU" b="1" i="1" u="none" strike="noStrike" baseline="0" dirty="0" smtClean="0">
                <a:latin typeface="Cambria"/>
              </a:rPr>
              <a:t>fel </a:t>
            </a:r>
            <a:r>
              <a:rPr lang="hu-HU" b="1" u="none" strike="noStrike" baseline="0" dirty="0" smtClean="0">
                <a:latin typeface="Cambria"/>
              </a:rPr>
              <a:t>szoktam</a:t>
            </a:r>
            <a:r>
              <a:rPr lang="hu-HU" b="1" i="1" u="none" strike="noStrike" baseline="0" dirty="0" smtClean="0">
                <a:latin typeface="Cambria"/>
              </a:rPr>
              <a:t> öltözni </a:t>
            </a:r>
            <a:r>
              <a:rPr lang="hu-HU" i="0" u="none" strike="noStrike" baseline="0" dirty="0" smtClean="0">
                <a:latin typeface="Cambria"/>
              </a:rPr>
              <a:t>és már indulok is.</a:t>
            </a:r>
          </a:p>
          <a:p>
            <a:pPr marR="0" lvl="0" rtl="0"/>
            <a:endParaRPr lang="hu-HU" i="0" u="none" strike="noStrike" baseline="0" dirty="0" smtClean="0">
              <a:latin typeface="Cambria"/>
            </a:endParaRPr>
          </a:p>
          <a:p>
            <a:pPr marR="0" lvl="0" rtl="0"/>
            <a:endParaRPr lang="hu-HU" i="0" u="none" strike="noStrike" baseline="0" dirty="0" smtClean="0">
              <a:latin typeface="Cambria"/>
            </a:endParaRPr>
          </a:p>
          <a:p>
            <a:pPr marR="0" lvl="0" rtl="0"/>
            <a:r>
              <a:rPr lang="hu-HU" i="0" u="none" strike="noStrike" baseline="0" dirty="0" smtClean="0">
                <a:latin typeface="Cambria"/>
              </a:rPr>
              <a:t>Amikor nem kell iskolába menni, otthon </a:t>
            </a:r>
            <a:r>
              <a:rPr lang="hu-HU" b="1" i="0" u="none" strike="noStrike" baseline="0" dirty="0" smtClean="0">
                <a:latin typeface="Cambria"/>
              </a:rPr>
              <a:t>szoktam </a:t>
            </a:r>
            <a:r>
              <a:rPr lang="hu-HU" b="1" i="1" u="none" strike="noStrike" baseline="0" dirty="0" smtClean="0">
                <a:latin typeface="Cambria"/>
              </a:rPr>
              <a:t>maradni</a:t>
            </a:r>
            <a:r>
              <a:rPr lang="hu-HU" i="0" u="none" strike="noStrike" baseline="0" dirty="0" smtClean="0">
                <a:latin typeface="Cambria"/>
              </a:rPr>
              <a:t>,</a:t>
            </a:r>
          </a:p>
          <a:p>
            <a:pPr marR="0" lvl="0" rtl="0"/>
            <a:r>
              <a:rPr lang="hu-HU" i="0" u="none" strike="noStrike" baseline="0" dirty="0" smtClean="0">
                <a:latin typeface="Cambria"/>
              </a:rPr>
              <a:t>filmet </a:t>
            </a:r>
            <a:r>
              <a:rPr lang="hu-HU" b="1" i="0" u="none" strike="noStrike" baseline="0" dirty="0" smtClean="0">
                <a:latin typeface="Cambria"/>
              </a:rPr>
              <a:t>szoktam </a:t>
            </a:r>
            <a:r>
              <a:rPr lang="hu-HU" b="1" i="1" u="none" strike="noStrike" baseline="0" dirty="0" smtClean="0">
                <a:latin typeface="Cambria"/>
              </a:rPr>
              <a:t>nézni</a:t>
            </a:r>
            <a:r>
              <a:rPr lang="hu-HU" i="0" u="none" strike="noStrike" baseline="0" dirty="0" smtClean="0">
                <a:latin typeface="Cambria"/>
              </a:rPr>
              <a:t>, </a:t>
            </a:r>
            <a:r>
              <a:rPr lang="hu-HU" b="1" i="1" u="none" strike="noStrike" baseline="0" dirty="0" err="1" smtClean="0">
                <a:latin typeface="Cambria"/>
              </a:rPr>
              <a:t>chatelni</a:t>
            </a:r>
            <a:r>
              <a:rPr lang="hu-HU" b="1" i="0" u="none" strike="noStrike" baseline="0" dirty="0" smtClean="0">
                <a:latin typeface="Cambria"/>
              </a:rPr>
              <a:t> szoktam</a:t>
            </a:r>
            <a:r>
              <a:rPr lang="hu-HU" i="0" u="none" strike="noStrike" baseline="0" dirty="0" smtClean="0">
                <a:latin typeface="Cambria"/>
              </a:rPr>
              <a:t>, és néha, elég ritkán,</a:t>
            </a:r>
            <a:br>
              <a:rPr lang="hu-HU" i="0" u="none" strike="noStrike" baseline="0" dirty="0" smtClean="0">
                <a:latin typeface="Cambria"/>
              </a:rPr>
            </a:br>
            <a:r>
              <a:rPr lang="hu-HU" b="1" i="1" u="none" strike="noStrike" baseline="0" dirty="0" smtClean="0">
                <a:latin typeface="Cambria"/>
              </a:rPr>
              <a:t>főzni</a:t>
            </a:r>
            <a:r>
              <a:rPr lang="hu-HU" b="1" i="0" u="none" strike="noStrike" baseline="0" dirty="0" smtClean="0">
                <a:latin typeface="Cambria"/>
              </a:rPr>
              <a:t> szoktam</a:t>
            </a:r>
            <a:r>
              <a:rPr lang="hu-HU" i="0" u="none" strike="noStrike" baseline="0" dirty="0" smtClean="0">
                <a:latin typeface="Cambria"/>
              </a:rPr>
              <a:t>.</a:t>
            </a:r>
          </a:p>
          <a:p>
            <a:pPr marR="0" lvl="0" rtl="0"/>
            <a:endParaRPr lang="hu-HU" i="0" u="none" strike="noStrike" baseline="0" dirty="0" smtClean="0">
              <a:latin typeface="Cambria"/>
            </a:endParaRPr>
          </a:p>
          <a:p>
            <a:pPr marR="0" lvl="0" rtl="0"/>
            <a:r>
              <a:rPr lang="hu-HU" sz="5100" i="0" u="none" strike="noStrike" baseline="0" dirty="0" smtClean="0">
                <a:latin typeface="Cambria"/>
              </a:rPr>
              <a:t>soha - ritkán - néha - gyakran – mindig</a:t>
            </a:r>
          </a:p>
          <a:p>
            <a:pPr marL="0" marR="0" lvl="0" indent="0" rtl="0">
              <a:buNone/>
            </a:pPr>
            <a:r>
              <a:rPr lang="hu-HU" dirty="0" smtClean="0">
                <a:latin typeface="Cambria"/>
              </a:rPr>
              <a:t>						              </a:t>
            </a:r>
            <a:r>
              <a:rPr lang="hu-HU" i="0" u="none" strike="noStrike" baseline="0" dirty="0" smtClean="0">
                <a:latin typeface="Cambria"/>
              </a:rPr>
              <a:t>(minden nap)</a:t>
            </a:r>
            <a:r>
              <a:rPr lang="hu-HU" b="1" i="0" u="none" strike="noStrike" baseline="0" dirty="0" smtClean="0">
                <a:latin typeface="Cambria"/>
              </a:rPr>
              <a:t> </a:t>
            </a:r>
          </a:p>
          <a:p>
            <a:pPr marL="0" lvl="0" indent="0">
              <a:buNone/>
            </a:pPr>
            <a:r>
              <a:rPr lang="hu-HU" i="0" u="none" strike="noStrike" baseline="0" dirty="0" smtClean="0">
                <a:latin typeface="Cambria"/>
              </a:rPr>
              <a:t>						             (minden héten)</a:t>
            </a:r>
          </a:p>
          <a:p>
            <a:pPr marL="0" lvl="0" indent="0">
              <a:buNone/>
            </a:pPr>
            <a:r>
              <a:rPr lang="hu-HU" i="0" u="none" strike="noStrike" baseline="0" dirty="0" smtClean="0">
                <a:latin typeface="Cambria"/>
              </a:rPr>
              <a:t>						          (minden hónapban)…</a:t>
            </a:r>
            <a:endParaRPr lang="hu-HU" b="1" i="0" u="none" strike="noStrike" baseline="0" dirty="0" smtClean="0">
              <a:latin typeface="Cambria"/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169852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9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540552" cy="1143000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i="0" u="none" strike="noStrike" baseline="0" dirty="0" smtClean="0">
                <a:solidFill>
                  <a:srgbClr val="4F81BD"/>
                </a:solidFill>
                <a:latin typeface="Cambria"/>
              </a:rPr>
              <a:t>soha - ritkán - néha - gyakran - mindig</a:t>
            </a:r>
            <a:r>
              <a:rPr lang="hu-HU" sz="1000" b="1" i="0" u="none" strike="noStrike" baseline="0" dirty="0" smtClean="0">
                <a:solidFill>
                  <a:srgbClr val="4F81BD"/>
                </a:solidFill>
                <a:latin typeface="Cambria"/>
              </a:rPr>
              <a:t>(minden nap...) </a:t>
            </a:r>
            <a: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  <a:t/>
            </a:r>
            <a:br>
              <a:rPr lang="hu-HU" b="1" i="0" u="none" strike="noStrike" baseline="0" dirty="0" smtClean="0">
                <a:solidFill>
                  <a:srgbClr val="4F81BD"/>
                </a:solidFill>
                <a:latin typeface="Cambria"/>
              </a:rPr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az, amit </a:t>
            </a:r>
            <a:r>
              <a:rPr lang="hu-HU" dirty="0" smtClean="0">
                <a:solidFill>
                  <a:srgbClr val="0070C0"/>
                </a:solidFill>
              </a:rPr>
              <a:t>minden nap </a:t>
            </a:r>
            <a:r>
              <a:rPr lang="hu-HU" dirty="0" smtClean="0"/>
              <a:t>szoktál csinálni?</a:t>
            </a:r>
            <a:br>
              <a:rPr lang="hu-HU" dirty="0" smtClean="0"/>
            </a:b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every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day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hu-HU" dirty="0" smtClean="0">
                <a:solidFill>
                  <a:srgbClr val="0070C0"/>
                </a:solidFill>
              </a:rPr>
              <a:t>Minden nap </a:t>
            </a:r>
            <a:r>
              <a:rPr lang="hu-HU" dirty="0" smtClean="0"/>
              <a:t>van órám. Kb. kilenc harminctól délután két óráig tanulni szoktam.</a:t>
            </a:r>
          </a:p>
          <a:p>
            <a:r>
              <a:rPr lang="hu-HU" dirty="0" smtClean="0"/>
              <a:t>Mi az, amit </a:t>
            </a:r>
            <a:r>
              <a:rPr lang="hu-HU" dirty="0" smtClean="0">
                <a:solidFill>
                  <a:srgbClr val="0070C0"/>
                </a:solidFill>
              </a:rPr>
              <a:t>soha </a:t>
            </a:r>
            <a:r>
              <a:rPr lang="hu-HU" dirty="0" smtClean="0"/>
              <a:t>nem szoktál csinálni?</a:t>
            </a:r>
          </a:p>
          <a:p>
            <a:pPr>
              <a:buClr>
                <a:schemeClr val="tx1"/>
              </a:buClr>
            </a:pPr>
            <a:r>
              <a:rPr lang="hu-HU" dirty="0" smtClean="0">
                <a:solidFill>
                  <a:srgbClr val="0070C0"/>
                </a:solidFill>
              </a:rPr>
              <a:t>Soha</a:t>
            </a:r>
            <a:r>
              <a:rPr lang="hu-HU" dirty="0" smtClean="0"/>
              <a:t> nem szoktam drogozni.</a:t>
            </a:r>
          </a:p>
          <a:p>
            <a:r>
              <a:rPr lang="hu-HU" dirty="0" smtClean="0"/>
              <a:t>Mi az, amit</a:t>
            </a:r>
            <a:r>
              <a:rPr lang="hu-HU" dirty="0" smtClean="0">
                <a:solidFill>
                  <a:srgbClr val="0070C0"/>
                </a:solidFill>
              </a:rPr>
              <a:t> gyakran </a:t>
            </a:r>
            <a:r>
              <a:rPr lang="hu-HU" dirty="0" smtClean="0"/>
              <a:t>szoktál csinálni?</a:t>
            </a:r>
          </a:p>
          <a:p>
            <a:pPr>
              <a:buClr>
                <a:schemeClr val="tx1"/>
              </a:buClr>
            </a:pPr>
            <a:r>
              <a:rPr lang="hu-HU" dirty="0" smtClean="0">
                <a:solidFill>
                  <a:srgbClr val="0070C0"/>
                </a:solidFill>
              </a:rPr>
              <a:t>Gyakran</a:t>
            </a:r>
            <a:r>
              <a:rPr lang="hu-HU" dirty="0" smtClean="0"/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szoktam filmet nézni.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Jobbra nyíl 3">
            <a:hlinkClick r:id="rId2" action="ppaction://hlinksldjump"/>
          </p:cNvPr>
          <p:cNvSpPr/>
          <p:nvPr/>
        </p:nvSpPr>
        <p:spPr>
          <a:xfrm>
            <a:off x="7985452" y="44624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1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9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589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828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0" u="none" strike="noStrike" baseline="0" dirty="0" smtClean="0">
                <a:solidFill>
                  <a:srgbClr val="365F91"/>
                </a:solidFill>
                <a:latin typeface="Times New Roman"/>
              </a:rPr>
              <a:t>A </a:t>
            </a:r>
            <a:r>
              <a:rPr lang="hu-HU" b="1" dirty="0" smtClean="0">
                <a:solidFill>
                  <a:srgbClr val="365F91"/>
                </a:solidFill>
                <a:latin typeface="Times New Roman"/>
              </a:rPr>
              <a:t>F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Times New Roman"/>
              </a:rPr>
              <a:t>ELSZÓLÍTÓ MÓD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7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75937"/>
              </p:ext>
            </p:extLst>
          </p:nvPr>
        </p:nvGraphicFramePr>
        <p:xfrm>
          <a:off x="107504" y="44624"/>
          <a:ext cx="8892478" cy="55708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839"/>
                <a:gridCol w="3688394"/>
                <a:gridCol w="4446245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felszólító (</a:t>
                      </a:r>
                      <a:r>
                        <a:rPr lang="hu-HU" sz="2000" dirty="0" err="1" smtClean="0"/>
                        <a:t>Imperative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pPr algn="ctr"/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iD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D</a:t>
                      </a:r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800" dirty="0" smtClean="0"/>
                        <a:t>Én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hu-HU" sz="8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should</a:t>
                      </a:r>
                      <a:r>
                        <a:rPr lang="hu-HU" sz="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hu-HU" sz="800" dirty="0" smtClean="0"/>
                    </a:p>
                    <a:p>
                      <a:pPr algn="ctr"/>
                      <a:endParaRPr lang="hu-H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</a:t>
                      </a:r>
                      <a:b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</a:t>
                      </a:r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800" dirty="0" smtClean="0"/>
                        <a:t>Ön</a:t>
                      </a:r>
                      <a:endParaRPr lang="hu-H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endParaRPr lang="hu-HU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hu-HU" sz="2000" dirty="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800" dirty="0" smtClean="0"/>
                        <a:t>ő</a:t>
                      </a:r>
                      <a:endParaRPr lang="hu-H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endParaRPr lang="hu-HU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endParaRPr lang="hu-HU" sz="2000" dirty="0" smtClean="0"/>
                    </a:p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kezel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</a:p>
                    <a:p>
                      <a:pPr algn="ctr"/>
                      <a:r>
                        <a:rPr lang="hu-H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hu-HU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</a:t>
                      </a:r>
                      <a:r>
                        <a:rPr lang="hu-H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hu-HU" sz="2000" dirty="0"/>
                    </a:p>
                  </a:txBody>
                  <a:tcPr/>
                </a:tc>
              </a:tr>
              <a:tr h="551056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mi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Önök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ők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3077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8" y="3573463"/>
                  <a:ext cx="9072562" cy="3284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13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31" y="520635"/>
            <a:ext cx="3584078" cy="6337365"/>
          </a:xfrm>
        </p:spPr>
      </p:pic>
      <p:sp>
        <p:nvSpPr>
          <p:cNvPr id="5" name="Téglalap 4"/>
          <p:cNvSpPr/>
          <p:nvPr/>
        </p:nvSpPr>
        <p:spPr>
          <a:xfrm>
            <a:off x="5940152" y="4257092"/>
            <a:ext cx="315741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059832" y="5679250"/>
            <a:ext cx="78935" cy="19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8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5377" r="8734" b="5377"/>
          <a:stretch/>
        </p:blipFill>
        <p:spPr>
          <a:xfrm rot="5400000">
            <a:off x="2022317" y="1607574"/>
            <a:ext cx="4627419" cy="4072345"/>
          </a:xfrm>
          <a:prstGeom prst="round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1" t="9944" r="35777" b="72901"/>
          <a:stretch/>
        </p:blipFill>
        <p:spPr>
          <a:xfrm rot="5400000">
            <a:off x="7519406" y="4874082"/>
            <a:ext cx="1080657" cy="78278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508104" y="2060848"/>
            <a:ext cx="108012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292080" y="2060848"/>
            <a:ext cx="108012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9489" r="55361" b="72901"/>
          <a:stretch/>
        </p:blipFill>
        <p:spPr>
          <a:xfrm rot="5400000">
            <a:off x="7607720" y="3423263"/>
            <a:ext cx="904026" cy="8035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0" t="7866" r="14363" b="74979"/>
          <a:stretch/>
        </p:blipFill>
        <p:spPr>
          <a:xfrm rot="5400000">
            <a:off x="7458712" y="1982448"/>
            <a:ext cx="1202045" cy="7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450372" cy="4525963"/>
          </a:xfrm>
        </p:spPr>
      </p:pic>
      <p:sp>
        <p:nvSpPr>
          <p:cNvPr id="5" name="Téglalap 4"/>
          <p:cNvSpPr/>
          <p:nvPr/>
        </p:nvSpPr>
        <p:spPr>
          <a:xfrm>
            <a:off x="4328267" y="1916832"/>
            <a:ext cx="315741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655127" y="2996952"/>
            <a:ext cx="315741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472283" y="4185084"/>
            <a:ext cx="315741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779912" y="4077072"/>
            <a:ext cx="7311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Nyit</a:t>
            </a:r>
            <a:endParaRPr lang="hu-HU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4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200"/>
            <a:ext cx="5818413" cy="4837114"/>
          </a:xfrm>
        </p:spPr>
      </p:pic>
      <p:sp>
        <p:nvSpPr>
          <p:cNvPr id="6" name="Téglalap 5"/>
          <p:cNvSpPr/>
          <p:nvPr/>
        </p:nvSpPr>
        <p:spPr>
          <a:xfrm>
            <a:off x="2483768" y="2870938"/>
            <a:ext cx="157870" cy="342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0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1, VERBS</a:t>
            </a:r>
          </a:p>
          <a:p>
            <a:r>
              <a:rPr lang="hu-HU" dirty="0" smtClean="0"/>
              <a:t>2, NOUNS</a:t>
            </a:r>
          </a:p>
          <a:p>
            <a:r>
              <a:rPr lang="hu-HU" dirty="0" smtClean="0"/>
              <a:t>3, SENTENCES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23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r="6895"/>
          <a:stretch/>
        </p:blipFill>
        <p:spPr>
          <a:xfrm>
            <a:off x="2411760" y="14423"/>
            <a:ext cx="4896544" cy="6798953"/>
          </a:xfrm>
        </p:spPr>
      </p:pic>
      <p:sp>
        <p:nvSpPr>
          <p:cNvPr id="6" name="Téglalap 5"/>
          <p:cNvSpPr/>
          <p:nvPr/>
        </p:nvSpPr>
        <p:spPr>
          <a:xfrm>
            <a:off x="4475019" y="36387"/>
            <a:ext cx="15787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29" y="1600200"/>
            <a:ext cx="4022341" cy="4525963"/>
          </a:xfrm>
        </p:spPr>
      </p:pic>
      <p:sp>
        <p:nvSpPr>
          <p:cNvPr id="7" name="Téglalap 6"/>
          <p:cNvSpPr/>
          <p:nvPr/>
        </p:nvSpPr>
        <p:spPr>
          <a:xfrm>
            <a:off x="4427984" y="3050958"/>
            <a:ext cx="51791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427984" y="30596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8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3676906" cy="4525963"/>
          </a:xfrm>
        </p:spPr>
      </p:pic>
    </p:spTree>
    <p:extLst>
      <p:ext uri="{BB962C8B-B14F-4D97-AF65-F5344CB8AC3E}">
        <p14:creationId xmlns:p14="http://schemas.microsoft.com/office/powerpoint/2010/main" val="23828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45"/>
          <a:stretch/>
        </p:blipFill>
        <p:spPr>
          <a:xfrm>
            <a:off x="1203517" y="116632"/>
            <a:ext cx="6683283" cy="608295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159732" y="1700808"/>
            <a:ext cx="180020" cy="12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 flipH="1" flipV="1">
            <a:off x="6127576" y="1581945"/>
            <a:ext cx="495672" cy="414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148064" y="5661248"/>
            <a:ext cx="180020" cy="12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1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15" y="1600200"/>
            <a:ext cx="5816169" cy="4525963"/>
          </a:xfrm>
        </p:spPr>
      </p:pic>
      <p:sp>
        <p:nvSpPr>
          <p:cNvPr id="7" name="Téglalap 6"/>
          <p:cNvSpPr/>
          <p:nvPr/>
        </p:nvSpPr>
        <p:spPr>
          <a:xfrm>
            <a:off x="2123728" y="2924944"/>
            <a:ext cx="216024" cy="19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03849" y="2859329"/>
            <a:ext cx="15787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4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73224"/>
            <a:ext cx="8229600" cy="2579914"/>
          </a:xfrm>
        </p:spPr>
      </p:pic>
      <p:sp>
        <p:nvSpPr>
          <p:cNvPr id="11" name="Téglalap 10"/>
          <p:cNvSpPr/>
          <p:nvPr/>
        </p:nvSpPr>
        <p:spPr>
          <a:xfrm>
            <a:off x="1807987" y="2852936"/>
            <a:ext cx="315741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101762" y="4527122"/>
            <a:ext cx="157870" cy="19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2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61" y="1600200"/>
            <a:ext cx="3416878" cy="4525963"/>
          </a:xfrm>
        </p:spPr>
      </p:pic>
    </p:spTree>
    <p:extLst>
      <p:ext uri="{BB962C8B-B14F-4D97-AF65-F5344CB8AC3E}">
        <p14:creationId xmlns:p14="http://schemas.microsoft.com/office/powerpoint/2010/main" val="21269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848872" cy="619125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588224" y="314096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47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71" y="1600200"/>
            <a:ext cx="3597258" cy="45259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56" y="150000"/>
            <a:ext cx="5274088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699792" y="386104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995936" y="4149080"/>
            <a:ext cx="726064" cy="34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err="1" smtClean="0"/>
              <a:t>szt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44625"/>
            <a:ext cx="4032448" cy="6505792"/>
          </a:xfrm>
        </p:spPr>
      </p:pic>
      <p:sp>
        <p:nvSpPr>
          <p:cNvPr id="5" name="Téglalap 4"/>
          <p:cNvSpPr/>
          <p:nvPr/>
        </p:nvSpPr>
        <p:spPr>
          <a:xfrm>
            <a:off x="3491880" y="1196752"/>
            <a:ext cx="324036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4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Szófajok és mondatrészek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0550" y="1747487"/>
            <a:ext cx="2242592" cy="4525963"/>
          </a:xfrm>
        </p:spPr>
        <p:txBody>
          <a:bodyPr>
            <a:normAutofit/>
          </a:bodyPr>
          <a:lstStyle/>
          <a:p>
            <a:r>
              <a:rPr lang="hu-HU" u="dbl" dirty="0" smtClean="0"/>
              <a:t>Állítmány</a:t>
            </a:r>
          </a:p>
          <a:p>
            <a:r>
              <a:rPr lang="hu-HU" u="sng" dirty="0" smtClean="0"/>
              <a:t>Alany</a:t>
            </a:r>
          </a:p>
          <a:p>
            <a:r>
              <a:rPr lang="hu-HU" u="dashLong" dirty="0" smtClean="0"/>
              <a:t>Tárgy</a:t>
            </a:r>
          </a:p>
          <a:p>
            <a:r>
              <a:rPr lang="hu-HU" u="wavy" dirty="0" smtClean="0"/>
              <a:t>Határozó</a:t>
            </a:r>
          </a:p>
          <a:p>
            <a:endParaRPr lang="hu-HU" dirty="0"/>
          </a:p>
          <a:p>
            <a:r>
              <a:rPr lang="hu-HU" u="dotted" dirty="0" smtClean="0"/>
              <a:t>Jelző</a:t>
            </a:r>
          </a:p>
          <a:p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863411" y="1616068"/>
            <a:ext cx="22425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hu-H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B0F0"/>
                </a:solidFill>
              </a:rPr>
              <a:t>   </a:t>
            </a:r>
            <a:r>
              <a:rPr lang="hu-HU" dirty="0" err="1" smtClean="0">
                <a:solidFill>
                  <a:srgbClr val="00B0F0"/>
                </a:solidFill>
              </a:rPr>
              <a:t>noun</a:t>
            </a:r>
            <a:endParaRPr lang="hu-H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>
                <a:solidFill>
                  <a:srgbClr val="00B050"/>
                </a:solidFill>
              </a:rPr>
              <a:t>adverb</a:t>
            </a:r>
            <a:r>
              <a:rPr lang="hu-HU" dirty="0" smtClean="0">
                <a:solidFill>
                  <a:srgbClr val="00B050"/>
                </a:solidFill>
              </a:rPr>
              <a:t/>
            </a:r>
            <a:br>
              <a:rPr lang="hu-HU" dirty="0" smtClean="0">
                <a:solidFill>
                  <a:srgbClr val="00B050"/>
                </a:solidFill>
              </a:rPr>
            </a:br>
            <a:r>
              <a:rPr lang="hu-HU" sz="900" dirty="0" smtClean="0">
                <a:solidFill>
                  <a:srgbClr val="00B050"/>
                </a:solidFill>
              </a:rPr>
              <a:t>(egyedül, gyalog, otthon, régen)</a:t>
            </a:r>
            <a:endParaRPr lang="hu-H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FFC000"/>
                </a:solidFill>
              </a:rPr>
              <a:t>adjectiv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FFFF00"/>
                </a:solidFill>
              </a:rPr>
              <a:t>number</a:t>
            </a:r>
            <a:endParaRPr lang="hu-HU" dirty="0" smtClean="0">
              <a:solidFill>
                <a:srgbClr val="FFFF00"/>
              </a:solidFill>
            </a:endParaRPr>
          </a:p>
        </p:txBody>
      </p:sp>
      <p:sp>
        <p:nvSpPr>
          <p:cNvPr id="25" name="Tartalom helye 2"/>
          <p:cNvSpPr txBox="1">
            <a:spLocks/>
          </p:cNvSpPr>
          <p:nvPr/>
        </p:nvSpPr>
        <p:spPr>
          <a:xfrm>
            <a:off x="3431375" y="3049615"/>
            <a:ext cx="1652801" cy="902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+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névutó</a:t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u-HU" sz="900" dirty="0" smtClean="0">
                <a:solidFill>
                  <a:schemeClr val="tx2">
                    <a:lumMod val="75000"/>
                  </a:schemeClr>
                </a:solidFill>
              </a:rPr>
              <a:t>(mellett, nélkül, szerint)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artalom helye 2"/>
          <p:cNvSpPr txBox="1">
            <a:spLocks/>
          </p:cNvSpPr>
          <p:nvPr/>
        </p:nvSpPr>
        <p:spPr>
          <a:xfrm>
            <a:off x="3405467" y="2440664"/>
            <a:ext cx="1045498" cy="709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+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rag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0" name="Egyenes összekötő nyíllal 49"/>
          <p:cNvCxnSpPr/>
          <p:nvPr/>
        </p:nvCxnSpPr>
        <p:spPr>
          <a:xfrm>
            <a:off x="2699792" y="1932493"/>
            <a:ext cx="3600401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>
            <a:off x="3088567" y="2564907"/>
            <a:ext cx="3211626" cy="7200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 flipV="1">
            <a:off x="4355975" y="3882120"/>
            <a:ext cx="2102433" cy="3389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>
            <a:off x="4093992" y="2924944"/>
            <a:ext cx="22062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>
            <a:off x="4800468" y="3658076"/>
            <a:ext cx="1801926" cy="130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4093993" y="3068960"/>
            <a:ext cx="1054073" cy="589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>
            <a:off x="3779912" y="4941168"/>
            <a:ext cx="2592288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örbe összekötő 72"/>
          <p:cNvCxnSpPr/>
          <p:nvPr/>
        </p:nvCxnSpPr>
        <p:spPr>
          <a:xfrm rot="5400000" flipH="1" flipV="1">
            <a:off x="3671900" y="2240868"/>
            <a:ext cx="2808312" cy="2592288"/>
          </a:xfrm>
          <a:prstGeom prst="curvedConnector3">
            <a:avLst>
              <a:gd name="adj1" fmla="val 4246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/>
          <p:nvPr/>
        </p:nvCxnSpPr>
        <p:spPr>
          <a:xfrm flipV="1">
            <a:off x="3577079" y="5229200"/>
            <a:ext cx="3110215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artalom helye 2"/>
          <p:cNvSpPr txBox="1">
            <a:spLocks/>
          </p:cNvSpPr>
          <p:nvPr/>
        </p:nvSpPr>
        <p:spPr>
          <a:xfrm>
            <a:off x="4355977" y="2354915"/>
            <a:ext cx="1045498" cy="709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-t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Tartalom helye 2"/>
          <p:cNvSpPr txBox="1">
            <a:spLocks/>
          </p:cNvSpPr>
          <p:nvPr/>
        </p:nvSpPr>
        <p:spPr>
          <a:xfrm rot="1362325">
            <a:off x="4236520" y="2935133"/>
            <a:ext cx="1284412" cy="559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1200" dirty="0" err="1" smtClean="0"/>
              <a:t>-ban</a:t>
            </a:r>
            <a:r>
              <a:rPr lang="hu-HU" sz="1200" dirty="0" smtClean="0"/>
              <a:t>, </a:t>
            </a:r>
            <a:r>
              <a:rPr lang="hu-HU" sz="1200" dirty="0" err="1" smtClean="0"/>
              <a:t>-kor</a:t>
            </a:r>
            <a:r>
              <a:rPr lang="hu-HU" sz="1200" dirty="0" smtClean="0"/>
              <a:t>, </a:t>
            </a:r>
            <a:r>
              <a:rPr lang="hu-HU" sz="1200" dirty="0" err="1" smtClean="0"/>
              <a:t>-nak</a:t>
            </a:r>
            <a:r>
              <a:rPr lang="hu-HU" sz="1200" dirty="0" smtClean="0"/>
              <a:t>,</a:t>
            </a:r>
            <a:r>
              <a:rPr lang="hu-HU" sz="1200" dirty="0" err="1" smtClean="0"/>
              <a:t>-val</a:t>
            </a:r>
            <a:r>
              <a:rPr lang="hu-HU" sz="1200" dirty="0" smtClean="0"/>
              <a:t>…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4" name="Görbe összekötő 93"/>
          <p:cNvCxnSpPr/>
          <p:nvPr/>
        </p:nvCxnSpPr>
        <p:spPr>
          <a:xfrm>
            <a:off x="2123727" y="2600908"/>
            <a:ext cx="4360303" cy="2556284"/>
          </a:xfrm>
          <a:prstGeom prst="curvedConnector3">
            <a:avLst>
              <a:gd name="adj1" fmla="val -29248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artalom helye 2"/>
          <p:cNvSpPr txBox="1">
            <a:spLocks/>
          </p:cNvSpPr>
          <p:nvPr/>
        </p:nvSpPr>
        <p:spPr>
          <a:xfrm rot="1362325">
            <a:off x="1029784" y="3941412"/>
            <a:ext cx="1284412" cy="559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1200" dirty="0" smtClean="0"/>
              <a:t>birtokos jelző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3" name="Egyenes összekötő nyíllal 102"/>
          <p:cNvCxnSpPr/>
          <p:nvPr/>
        </p:nvCxnSpPr>
        <p:spPr>
          <a:xfrm flipV="1">
            <a:off x="3088567" y="2076509"/>
            <a:ext cx="3211626" cy="36415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artalom helye 2"/>
          <p:cNvSpPr txBox="1">
            <a:spLocks/>
          </p:cNvSpPr>
          <p:nvPr/>
        </p:nvSpPr>
        <p:spPr>
          <a:xfrm>
            <a:off x="4764986" y="4463295"/>
            <a:ext cx="1284412" cy="559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1200" dirty="0"/>
              <a:t>m</a:t>
            </a:r>
            <a:r>
              <a:rPr lang="hu-HU" sz="1200" dirty="0" smtClean="0"/>
              <a:t>inőség jelző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Tartalom helye 2"/>
          <p:cNvSpPr txBox="1">
            <a:spLocks/>
          </p:cNvSpPr>
          <p:nvPr/>
        </p:nvSpPr>
        <p:spPr>
          <a:xfrm rot="21285421">
            <a:off x="3771259" y="4900367"/>
            <a:ext cx="1284412" cy="559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1200" dirty="0"/>
              <a:t>m</a:t>
            </a:r>
            <a:r>
              <a:rPr lang="hu-HU" sz="1200" dirty="0" smtClean="0"/>
              <a:t>ennyiség jelző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90561" y="1491204"/>
            <a:ext cx="2094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/>
              <a:t>m</a:t>
            </a:r>
            <a:r>
              <a:rPr lang="hu-HU" sz="1400" dirty="0" smtClean="0"/>
              <a:t>ain </a:t>
            </a:r>
            <a:r>
              <a:rPr lang="hu-HU" sz="1400" dirty="0" err="1" smtClean="0"/>
              <a:t>statement</a:t>
            </a:r>
            <a:r>
              <a:rPr lang="hu-HU" sz="1400" dirty="0" smtClean="0"/>
              <a:t>/</a:t>
            </a:r>
            <a:r>
              <a:rPr lang="hu-HU" sz="1400" dirty="0" err="1" smtClean="0"/>
              <a:t>predicate</a:t>
            </a:r>
            <a:endParaRPr lang="hu-HU" sz="1400" dirty="0"/>
          </a:p>
        </p:txBody>
      </p:sp>
      <p:sp>
        <p:nvSpPr>
          <p:cNvPr id="24" name="Téglalap 23"/>
          <p:cNvSpPr/>
          <p:nvPr/>
        </p:nvSpPr>
        <p:spPr>
          <a:xfrm>
            <a:off x="6804248" y="2253531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 smtClean="0"/>
              <a:t>subject</a:t>
            </a:r>
            <a:endParaRPr lang="hu-HU" sz="1400" dirty="0"/>
          </a:p>
        </p:txBody>
      </p:sp>
      <p:sp>
        <p:nvSpPr>
          <p:cNvPr id="27" name="Téglalap 26"/>
          <p:cNvSpPr/>
          <p:nvPr/>
        </p:nvSpPr>
        <p:spPr>
          <a:xfrm>
            <a:off x="6804248" y="2780928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/>
              <a:t>o</a:t>
            </a:r>
            <a:r>
              <a:rPr lang="hu-HU" sz="1400" dirty="0" err="1" smtClean="0"/>
              <a:t>bject</a:t>
            </a:r>
            <a:endParaRPr lang="hu-HU" sz="1400" dirty="0"/>
          </a:p>
        </p:txBody>
      </p:sp>
      <p:sp>
        <p:nvSpPr>
          <p:cNvPr id="28" name="Téglalap 27"/>
          <p:cNvSpPr/>
          <p:nvPr/>
        </p:nvSpPr>
        <p:spPr>
          <a:xfrm>
            <a:off x="6447108" y="3438903"/>
            <a:ext cx="2696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 smtClean="0"/>
              <a:t>adverbial</a:t>
            </a:r>
            <a:r>
              <a:rPr lang="hu-HU" sz="1400" dirty="0" smtClean="0"/>
              <a:t> </a:t>
            </a:r>
            <a:r>
              <a:rPr lang="hu-HU" sz="1400" dirty="0" err="1" smtClean="0"/>
              <a:t>object</a:t>
            </a:r>
            <a:r>
              <a:rPr lang="hu-HU" sz="1400" dirty="0" smtClean="0"/>
              <a:t>/</a:t>
            </a:r>
            <a:r>
              <a:rPr lang="hu-HU" sz="1400" dirty="0" err="1" smtClean="0"/>
              <a:t>modifying</a:t>
            </a:r>
            <a:r>
              <a:rPr lang="hu-HU" sz="1400" dirty="0" smtClean="0"/>
              <a:t> </a:t>
            </a:r>
            <a:r>
              <a:rPr lang="hu-HU" sz="1400" dirty="0" err="1" smtClean="0"/>
              <a:t>phrase</a:t>
            </a:r>
            <a:endParaRPr lang="hu-HU" sz="1400" dirty="0"/>
          </a:p>
        </p:txBody>
      </p:sp>
      <p:sp>
        <p:nvSpPr>
          <p:cNvPr id="29" name="Téglalap 28"/>
          <p:cNvSpPr/>
          <p:nvPr/>
        </p:nvSpPr>
        <p:spPr>
          <a:xfrm>
            <a:off x="6660232" y="4581128"/>
            <a:ext cx="95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 smtClean="0"/>
              <a:t>attributive</a:t>
            </a:r>
            <a:endParaRPr lang="hu-HU" sz="1400" dirty="0"/>
          </a:p>
        </p:txBody>
      </p:sp>
      <p:sp>
        <p:nvSpPr>
          <p:cNvPr id="6" name="Téglalap 5"/>
          <p:cNvSpPr/>
          <p:nvPr/>
        </p:nvSpPr>
        <p:spPr>
          <a:xfrm>
            <a:off x="4534706" y="4463295"/>
            <a:ext cx="131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solidFill>
                  <a:srgbClr val="FFC000"/>
                </a:solidFill>
              </a:rPr>
              <a:t>q</a:t>
            </a:r>
            <a:r>
              <a:rPr lang="hu-HU" dirty="0" err="1" smtClean="0">
                <a:solidFill>
                  <a:srgbClr val="FFC000"/>
                </a:solidFill>
              </a:rPr>
              <a:t>ualificative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887372" y="5503931"/>
            <a:ext cx="11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FFFF00"/>
                </a:solidFill>
              </a:rPr>
              <a:t>quantifier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811220" y="3658076"/>
            <a:ext cx="117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solidFill>
                  <a:srgbClr val="00B0F0"/>
                </a:solidFill>
              </a:rPr>
              <a:t>possessive</a:t>
            </a:r>
            <a:endParaRPr lang="hu-H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25" grpId="0"/>
      <p:bldP spid="26" grpId="0"/>
      <p:bldP spid="91" grpId="0"/>
      <p:bldP spid="92" grpId="0"/>
      <p:bldP spid="101" grpId="0"/>
      <p:bldP spid="115" grpId="0"/>
      <p:bldP spid="116" grpId="0"/>
      <p:bldP spid="5" grpId="0"/>
      <p:bldP spid="24" grpId="0"/>
      <p:bldP spid="27" grpId="0"/>
      <p:bldP spid="28" grpId="0"/>
      <p:bldP spid="29" grpId="0"/>
      <p:bldP spid="6" grpId="0"/>
      <p:bldP spid="7" grpId="0"/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99" y="1600200"/>
            <a:ext cx="3645401" cy="4525963"/>
          </a:xfrm>
        </p:spPr>
      </p:pic>
    </p:spTree>
    <p:extLst>
      <p:ext uri="{BB962C8B-B14F-4D97-AF65-F5344CB8AC3E}">
        <p14:creationId xmlns:p14="http://schemas.microsoft.com/office/powerpoint/2010/main" val="19468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0" u="none" strike="noStrike" baseline="0" dirty="0" smtClean="0">
                <a:solidFill>
                  <a:srgbClr val="365F91"/>
                </a:solidFill>
                <a:latin typeface="Times New Roman"/>
              </a:rPr>
              <a:t>A </a:t>
            </a:r>
            <a:r>
              <a:rPr lang="hu-HU" b="1" dirty="0">
                <a:solidFill>
                  <a:srgbClr val="365F91"/>
                </a:solidFill>
                <a:latin typeface="Times New Roman"/>
              </a:rPr>
              <a:t>F</a:t>
            </a:r>
            <a:r>
              <a:rPr lang="hu-HU" b="1" i="0" u="none" strike="noStrike" baseline="0" dirty="0" smtClean="0">
                <a:solidFill>
                  <a:srgbClr val="365F91"/>
                </a:solidFill>
                <a:latin typeface="Times New Roman"/>
              </a:rPr>
              <a:t>ELTÉTELES MÓD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1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Times New Roman"/>
              </a:rPr>
              <a:t>ZERO CONDITIONAL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65312" y="980728"/>
            <a:ext cx="4330824" cy="4525963"/>
          </a:xfrm>
        </p:spPr>
        <p:txBody>
          <a:bodyPr>
            <a:noAutofit/>
          </a:bodyPr>
          <a:lstStyle/>
          <a:p>
            <a:pPr marL="0" marR="0" lvl="0" indent="0" rtl="0">
              <a:buNone/>
            </a:pPr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if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clause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 							</a:t>
            </a:r>
          </a:p>
          <a:p>
            <a:pPr marL="0" marR="0" lvl="0" indent="0" rtl="0">
              <a:buNone/>
            </a:pPr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if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 + </a:t>
            </a:r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simple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present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					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hu-HU" sz="2400" b="0" i="0" u="none" strike="noStrike" baseline="0" dirty="0" smtClean="0">
                <a:solidFill>
                  <a:srgbClr val="4F81BD"/>
                </a:solidFill>
                <a:latin typeface="Times New Roman"/>
              </a:rPr>
            </a:br>
            <a:r>
              <a:rPr lang="hu-HU" sz="2400" b="0" i="0" u="none" strike="noStrike" baseline="0" dirty="0" err="1" smtClean="0">
                <a:solidFill>
                  <a:srgbClr val="FFC000"/>
                </a:solidFill>
                <a:latin typeface="Cambria"/>
              </a:rPr>
              <a:t>If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you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heat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ice</a:t>
            </a:r>
            <a:r>
              <a:rPr lang="hu-HU" sz="2400" b="0" i="0" u="none" strike="noStrike" baseline="0" dirty="0" smtClean="0">
                <a:latin typeface="Cambria"/>
              </a:rPr>
              <a:t>, 						</a:t>
            </a:r>
            <a:r>
              <a:rPr lang="hu-HU" sz="2400" b="0" i="0" u="none" strike="noStrike" baseline="0" dirty="0" smtClean="0">
                <a:latin typeface="Times New Roman"/>
              </a:rPr>
              <a:t/>
            </a:r>
            <a:br>
              <a:rPr lang="hu-HU" sz="2400" b="0" i="0" u="none" strike="noStrike" baseline="0" dirty="0" smtClean="0">
                <a:latin typeface="Times New Roman"/>
              </a:rPr>
            </a:br>
            <a:r>
              <a:rPr lang="hu-HU" sz="2400" b="0" i="0" u="none" strike="noStrike" baseline="0" dirty="0" err="1" smtClean="0">
                <a:solidFill>
                  <a:srgbClr val="FFC000"/>
                </a:solidFill>
                <a:latin typeface="Cambria"/>
              </a:rPr>
              <a:t>If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it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rains</a:t>
            </a:r>
            <a:r>
              <a:rPr lang="hu-HU" sz="2400" b="0" i="0" u="none" strike="noStrike" baseline="0" dirty="0" smtClean="0">
                <a:latin typeface="Cambria"/>
              </a:rPr>
              <a:t>,							</a:t>
            </a:r>
            <a:endParaRPr lang="hu-HU" sz="2400" dirty="0">
              <a:latin typeface="Times New Roman"/>
            </a:endParaRPr>
          </a:p>
          <a:p>
            <a:pPr marL="0" marR="0" lvl="0" indent="0" rtl="0">
              <a:buNone/>
            </a:pPr>
            <a:endParaRPr lang="hu-HU" sz="2400" b="0" i="0" u="none" strike="noStrike" baseline="0" dirty="0" smtClean="0">
              <a:latin typeface="Times New Roman"/>
            </a:endParaRPr>
          </a:p>
          <a:p>
            <a:pPr marL="0" marR="0" lvl="0" indent="0" rtl="0">
              <a:buNone/>
            </a:pPr>
            <a:r>
              <a:rPr lang="hu-HU" sz="2400" b="0" i="0" u="none" strike="noStrike" baseline="0" dirty="0" smtClean="0">
                <a:solidFill>
                  <a:srgbClr val="FFC000"/>
                </a:solidFill>
                <a:latin typeface="Cambria"/>
              </a:rPr>
              <a:t>Ha</a:t>
            </a:r>
            <a:r>
              <a:rPr lang="hu-HU" sz="2400" b="0" i="0" u="none" strike="noStrike" baseline="0" dirty="0" smtClean="0">
                <a:latin typeface="Cambria"/>
              </a:rPr>
              <a:t> jeget melegítesz,					</a:t>
            </a:r>
          </a:p>
          <a:p>
            <a:pPr marL="0" marR="0" lvl="0" indent="0" rtl="0">
              <a:buNone/>
            </a:pPr>
            <a:r>
              <a:rPr lang="hu-HU" sz="2400" b="0" i="0" u="none" strike="noStrike" baseline="0" dirty="0" smtClean="0">
                <a:solidFill>
                  <a:srgbClr val="FFC000"/>
                </a:solidFill>
                <a:latin typeface="Cambria"/>
              </a:rPr>
              <a:t>Ha</a:t>
            </a:r>
            <a:r>
              <a:rPr lang="hu-HU" sz="2400" b="0" i="0" u="none" strike="noStrike" baseline="0" dirty="0" smtClean="0">
                <a:latin typeface="Cambria"/>
              </a:rPr>
              <a:t> esik,			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				</a:t>
            </a:r>
            <a:r>
              <a:rPr lang="hu-HU" sz="2400" b="1" i="0" u="none" strike="noStrike" baseline="0" dirty="0" smtClean="0">
                <a:solidFill>
                  <a:srgbClr val="555555"/>
                </a:solidFill>
                <a:latin typeface="Arial"/>
              </a:rPr>
              <a:t/>
            </a:r>
            <a:br>
              <a:rPr lang="hu-HU" sz="2400" b="1" i="0" u="none" strike="noStrike" baseline="0" dirty="0" smtClean="0">
                <a:solidFill>
                  <a:srgbClr val="555555"/>
                </a:solidFill>
                <a:latin typeface="Arial"/>
              </a:rPr>
            </a:br>
            <a:endParaRPr lang="hu-HU" sz="2400" b="0" i="0" u="none" strike="noStrike" baseline="0" dirty="0" smtClean="0">
              <a:solidFill>
                <a:srgbClr val="4F81BD"/>
              </a:solidFill>
              <a:latin typeface="Times New Roman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44008" y="101954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>
                <a:solidFill>
                  <a:srgbClr val="4F81BD"/>
                </a:solidFill>
                <a:latin typeface="Cambria"/>
              </a:rPr>
              <a:t>m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ain </a:t>
            </a:r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clause</a:t>
            </a:r>
            <a:endParaRPr lang="hu-HU" sz="2400" b="0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endParaRPr lang="hu-HU" sz="2400" b="0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simple</a:t>
            </a: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solidFill>
                  <a:srgbClr val="4F81BD"/>
                </a:solidFill>
                <a:latin typeface="Cambria"/>
              </a:rPr>
              <a:t>present</a:t>
            </a:r>
            <a:endParaRPr lang="hu-HU" sz="2400" b="0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endParaRPr lang="hu-HU" sz="2400" b="0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r>
              <a:rPr lang="hu-HU" sz="2400" b="0" i="0" u="none" strike="noStrike" baseline="0" dirty="0" err="1" smtClean="0">
                <a:latin typeface="Cambria"/>
              </a:rPr>
              <a:t>it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melts</a:t>
            </a:r>
            <a:r>
              <a:rPr lang="hu-HU" sz="2400" b="0" i="0" u="none" strike="noStrike" baseline="0" dirty="0" smtClean="0">
                <a:latin typeface="Cambria"/>
              </a:rPr>
              <a:t>.</a:t>
            </a:r>
          </a:p>
          <a:p>
            <a:endParaRPr lang="hu-HU" sz="2400" b="0" i="0" u="none" strike="noStrike" baseline="0" dirty="0" smtClean="0">
              <a:latin typeface="Cambria"/>
            </a:endParaRPr>
          </a:p>
          <a:p>
            <a:r>
              <a:rPr lang="hu-HU" sz="2400" b="0" i="0" u="none" strike="noStrike" baseline="0" dirty="0" err="1" smtClean="0">
                <a:latin typeface="Cambria"/>
              </a:rPr>
              <a:t>the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grass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gets</a:t>
            </a:r>
            <a:r>
              <a:rPr lang="hu-HU" sz="2400" b="0" i="0" u="none" strike="noStrike" baseline="0" dirty="0" smtClean="0">
                <a:latin typeface="Cambria"/>
              </a:rPr>
              <a:t> </a:t>
            </a:r>
            <a:r>
              <a:rPr lang="hu-HU" sz="2400" b="0" i="0" u="none" strike="noStrike" baseline="0" dirty="0" err="1" smtClean="0">
                <a:latin typeface="Cambria"/>
              </a:rPr>
              <a:t>wet</a:t>
            </a:r>
            <a:endParaRPr lang="hu-HU" sz="2400" b="0" i="0" u="none" strike="noStrike" baseline="0" dirty="0" smtClean="0">
              <a:latin typeface="Cambria"/>
            </a:endParaRPr>
          </a:p>
          <a:p>
            <a:endParaRPr lang="hu-HU" sz="2400" b="0" i="0" u="none" strike="noStrike" baseline="0" dirty="0" smtClean="0">
              <a:latin typeface="Cambria"/>
            </a:endParaRPr>
          </a:p>
          <a:p>
            <a:endParaRPr lang="hu-HU" sz="2400" dirty="0">
              <a:latin typeface="Cambria"/>
            </a:endParaRPr>
          </a:p>
          <a:p>
            <a:r>
              <a:rPr lang="hu-HU" sz="2400" b="0" i="0" u="none" strike="noStrike" baseline="0" dirty="0" smtClean="0">
                <a:latin typeface="Cambria"/>
              </a:rPr>
              <a:t>elolvad.</a:t>
            </a:r>
          </a:p>
          <a:p>
            <a:endParaRPr lang="hu-HU" sz="2400" b="0" i="0" u="none" strike="noStrike" baseline="0" dirty="0" smtClean="0">
              <a:latin typeface="Cambria"/>
            </a:endParaRPr>
          </a:p>
          <a:p>
            <a:endParaRPr lang="hu-HU" sz="2400" dirty="0">
              <a:latin typeface="Cambria"/>
            </a:endParaRPr>
          </a:p>
          <a:p>
            <a:r>
              <a:rPr lang="hu-HU" sz="2400" b="0" i="0" u="none" strike="noStrike" baseline="0" dirty="0" smtClean="0">
                <a:latin typeface="Cambria"/>
              </a:rPr>
              <a:t>a fű vizes (lesz).</a:t>
            </a:r>
            <a:r>
              <a:rPr lang="hu-HU" sz="2400" b="0" i="0" u="none" strike="noStrike" baseline="0" dirty="0" smtClean="0">
                <a:latin typeface="Times New Roman"/>
              </a:rPr>
              <a:t/>
            </a:r>
            <a:br>
              <a:rPr lang="hu-HU" sz="2400" b="0" i="0" u="none" strike="noStrike" baseline="0" dirty="0" smtClean="0">
                <a:latin typeface="Times New Roman"/>
              </a:rPr>
            </a:br>
            <a:r>
              <a:rPr lang="hu-HU" sz="2400" b="0" i="0" u="none" strike="noStrike" baseline="0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hu-HU" sz="2400" b="0" i="0" u="none" strike="noStrike" baseline="0" dirty="0" smtClean="0">
                <a:solidFill>
                  <a:srgbClr val="4F81BD"/>
                </a:solidFill>
                <a:latin typeface="Times New Roman"/>
              </a:rPr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007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96552" y="-27384"/>
            <a:ext cx="10044608" cy="1143000"/>
          </a:xfrm>
        </p:spPr>
        <p:txBody>
          <a:bodyPr>
            <a:noAutofit/>
          </a:bodyPr>
          <a:lstStyle/>
          <a:p>
            <a:r>
              <a:rPr lang="hu-HU" sz="3600" b="0" i="0" u="none" strike="noStrike" baseline="0" dirty="0" smtClean="0">
                <a:solidFill>
                  <a:srgbClr val="365F91"/>
                </a:solidFill>
                <a:latin typeface="Cambria"/>
              </a:rPr>
              <a:t>FELTÉTELES MÓD I (TYPE 1 CONDITIONAL)</a:t>
            </a:r>
            <a:r>
              <a:rPr lang="hu-HU" sz="3600" b="0" i="0" u="none" strike="noStrike" baseline="0" dirty="0" smtClean="0">
                <a:solidFill>
                  <a:srgbClr val="365F91"/>
                </a:solidFill>
                <a:latin typeface="Times New Roman"/>
              </a:rPr>
              <a:t/>
            </a:r>
            <a:br>
              <a:rPr lang="hu-HU" sz="3600" b="0" i="0" u="none" strike="noStrike" baseline="0" dirty="0" smtClean="0">
                <a:solidFill>
                  <a:srgbClr val="365F91"/>
                </a:solidFill>
                <a:latin typeface="Times New Roman"/>
              </a:rPr>
            </a:b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3888432" cy="26928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b="0" i="0" u="none" strike="noStrike" baseline="0" dirty="0" err="1" smtClean="0">
                <a:solidFill>
                  <a:srgbClr val="4F81BD"/>
                </a:solidFill>
                <a:latin typeface="Cambria"/>
              </a:rPr>
              <a:t>If</a:t>
            </a:r>
            <a:r>
              <a:rPr lang="hu-HU" b="0" i="0" u="none" strike="noStrike" baseline="0" dirty="0" smtClean="0">
                <a:solidFill>
                  <a:srgbClr val="4F81BD"/>
                </a:solidFill>
                <a:latin typeface="Cambria"/>
              </a:rPr>
              <a:t> + </a:t>
            </a:r>
            <a:r>
              <a:rPr lang="hu-HU" b="0" i="0" u="none" strike="noStrike" baseline="0" dirty="0" err="1" smtClean="0">
                <a:solidFill>
                  <a:srgbClr val="4F81BD"/>
                </a:solidFill>
                <a:latin typeface="Cambria"/>
              </a:rPr>
              <a:t>simple</a:t>
            </a:r>
            <a:r>
              <a:rPr lang="hu-HU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0" i="0" u="none" strike="noStrike" baseline="0" dirty="0" err="1" smtClean="0">
                <a:solidFill>
                  <a:srgbClr val="4F81BD"/>
                </a:solidFill>
                <a:latin typeface="Cambria"/>
              </a:rPr>
              <a:t>present</a:t>
            </a:r>
            <a:r>
              <a:rPr lang="hu-HU" b="0" i="0" u="none" strike="noStrike" baseline="0" dirty="0" smtClean="0">
                <a:solidFill>
                  <a:srgbClr val="4F81BD"/>
                </a:solidFill>
                <a:latin typeface="Cambria"/>
              </a:rPr>
              <a:t>			</a:t>
            </a:r>
            <a:r>
              <a:rPr lang="hu-HU" b="0" i="0" u="none" strike="noStrike" baseline="0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hu-HU" b="0" i="0" u="none" strike="noStrike" baseline="0" dirty="0" smtClean="0">
                <a:solidFill>
                  <a:srgbClr val="4F81BD"/>
                </a:solidFill>
                <a:latin typeface="Times New Roman"/>
              </a:rPr>
            </a:br>
            <a:endParaRPr lang="hu-HU" b="0" i="0" u="none" strike="noStrike" baseline="0" dirty="0" smtClean="0">
              <a:solidFill>
                <a:srgbClr val="4F81BD"/>
              </a:solidFill>
              <a:latin typeface="Times New Roman"/>
            </a:endParaRPr>
          </a:p>
          <a:p>
            <a:pPr lvl="0"/>
            <a:r>
              <a:rPr lang="hu-HU" b="0" i="0" u="none" strike="noStrike" baseline="0" dirty="0" err="1" smtClean="0">
                <a:solidFill>
                  <a:srgbClr val="FFC000"/>
                </a:solidFill>
                <a:latin typeface="Cambria"/>
              </a:rPr>
              <a:t>If</a:t>
            </a:r>
            <a:r>
              <a:rPr lang="hu-HU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0" i="0" u="none" strike="noStrike" baseline="0" dirty="0" err="1" smtClean="0">
                <a:latin typeface="Cambria"/>
              </a:rPr>
              <a:t>you</a:t>
            </a:r>
            <a:r>
              <a:rPr lang="hu-HU" b="0" i="0" u="none" strike="noStrike" baseline="0" dirty="0" smtClean="0">
                <a:latin typeface="Cambria"/>
              </a:rPr>
              <a:t> </a:t>
            </a:r>
            <a:r>
              <a:rPr lang="hu-HU" b="0" i="0" u="none" strike="noStrike" baseline="0" dirty="0" err="1" smtClean="0">
                <a:latin typeface="Cambria"/>
              </a:rPr>
              <a:t>don</a:t>
            </a:r>
            <a:r>
              <a:rPr lang="hu-HU" b="0" i="0" u="none" strike="noStrike" baseline="0" dirty="0" smtClean="0">
                <a:latin typeface="Cambria"/>
              </a:rPr>
              <a:t>'t </a:t>
            </a:r>
            <a:r>
              <a:rPr lang="hu-HU" b="0" i="0" u="none" strike="noStrike" baseline="0" dirty="0" err="1" smtClean="0">
                <a:latin typeface="Cambria"/>
              </a:rPr>
              <a:t>hurry</a:t>
            </a:r>
            <a:endParaRPr lang="hu-HU" dirty="0">
              <a:latin typeface="Times New Roman"/>
            </a:endParaRPr>
          </a:p>
          <a:p>
            <a:pPr lvl="0"/>
            <a:endParaRPr lang="hu-HU" b="0" i="0" u="none" strike="noStrike" baseline="0" dirty="0" smtClean="0">
              <a:solidFill>
                <a:srgbClr val="4F81BD"/>
              </a:solidFill>
              <a:latin typeface="Times New Roman"/>
            </a:endParaRPr>
          </a:p>
          <a:p>
            <a:pPr lvl="0"/>
            <a:r>
              <a:rPr lang="hu-HU" b="0" i="0" u="none" strike="noStrike" baseline="0" dirty="0" smtClean="0">
                <a:solidFill>
                  <a:srgbClr val="FFC000"/>
                </a:solidFill>
                <a:latin typeface="Cambria"/>
              </a:rPr>
              <a:t>ha</a:t>
            </a:r>
            <a:r>
              <a:rPr lang="hu-HU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0" i="0" u="none" strike="noStrike" baseline="0" dirty="0" smtClean="0">
                <a:latin typeface="Cambria"/>
              </a:rPr>
              <a:t>nem sietsz,</a:t>
            </a:r>
            <a:r>
              <a:rPr lang="hu-HU" b="0" i="0" u="none" strike="noStrike" baseline="0" dirty="0" smtClean="0">
                <a:solidFill>
                  <a:srgbClr val="4F81BD"/>
                </a:solidFill>
                <a:latin typeface="Cambria"/>
              </a:rPr>
              <a:t>	</a:t>
            </a:r>
            <a:endParaRPr lang="hu-HU" dirty="0"/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355976" y="1207293"/>
            <a:ext cx="47880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 smtClean="0">
                <a:solidFill>
                  <a:srgbClr val="4F81BD"/>
                </a:solidFill>
                <a:latin typeface="Cambria"/>
              </a:rPr>
              <a:t>simple</a:t>
            </a:r>
            <a:r>
              <a:rPr lang="hu-HU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dirty="0" err="1" smtClean="0">
                <a:solidFill>
                  <a:srgbClr val="4F81BD"/>
                </a:solidFill>
                <a:latin typeface="Cambria"/>
              </a:rPr>
              <a:t>future</a:t>
            </a:r>
            <a:r>
              <a:rPr lang="hu-HU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hu-HU" dirty="0" smtClean="0">
                <a:solidFill>
                  <a:srgbClr val="4F81BD"/>
                </a:solidFill>
                <a:latin typeface="Times New Roman"/>
              </a:rPr>
            </a:br>
            <a:endParaRPr lang="hu-HU" dirty="0" smtClean="0">
              <a:solidFill>
                <a:srgbClr val="4F81BD"/>
              </a:solidFill>
              <a:latin typeface="Times New Roman"/>
            </a:endParaRPr>
          </a:p>
          <a:p>
            <a:pPr marL="0" indent="0">
              <a:buNone/>
            </a:pPr>
            <a:r>
              <a:rPr lang="hu-HU" dirty="0" err="1" smtClean="0">
                <a:latin typeface="Cambria"/>
              </a:rPr>
              <a:t>you</a:t>
            </a:r>
            <a:r>
              <a:rPr lang="hu-HU" dirty="0" smtClean="0">
                <a:latin typeface="Cambria"/>
              </a:rPr>
              <a:t> </a:t>
            </a:r>
            <a:r>
              <a:rPr lang="hu-HU" dirty="0" err="1" smtClean="0">
                <a:latin typeface="Cambria"/>
              </a:rPr>
              <a:t>will</a:t>
            </a:r>
            <a:r>
              <a:rPr lang="hu-HU" dirty="0" smtClean="0">
                <a:latin typeface="Cambria"/>
              </a:rPr>
              <a:t> </a:t>
            </a:r>
            <a:r>
              <a:rPr lang="hu-HU" dirty="0" err="1" smtClean="0">
                <a:latin typeface="Cambria"/>
              </a:rPr>
              <a:t>miss</a:t>
            </a:r>
            <a:r>
              <a:rPr lang="hu-HU" dirty="0" smtClean="0">
                <a:latin typeface="Cambria"/>
              </a:rPr>
              <a:t> </a:t>
            </a:r>
            <a:r>
              <a:rPr lang="hu-HU" dirty="0" err="1" smtClean="0">
                <a:latin typeface="Cambria"/>
              </a:rPr>
              <a:t>the</a:t>
            </a:r>
            <a:r>
              <a:rPr lang="hu-HU" dirty="0" smtClean="0">
                <a:latin typeface="Cambria"/>
              </a:rPr>
              <a:t> </a:t>
            </a:r>
            <a:r>
              <a:rPr lang="hu-HU" dirty="0" err="1" smtClean="0">
                <a:latin typeface="Cambria"/>
              </a:rPr>
              <a:t>train</a:t>
            </a:r>
            <a:r>
              <a:rPr lang="hu-HU" dirty="0" smtClean="0">
                <a:latin typeface="Cambria"/>
              </a:rPr>
              <a:t>.</a:t>
            </a:r>
            <a:endParaRPr lang="hu-HU" dirty="0">
              <a:latin typeface="Times New Roman"/>
            </a:endParaRPr>
          </a:p>
          <a:p>
            <a:endParaRPr lang="hu-HU" dirty="0" smtClean="0">
              <a:latin typeface="Cambria"/>
            </a:endParaRPr>
          </a:p>
          <a:p>
            <a:pPr marL="0" indent="0">
              <a:buNone/>
            </a:pPr>
            <a:r>
              <a:rPr lang="hu-HU" dirty="0" smtClean="0">
                <a:latin typeface="Cambria"/>
              </a:rPr>
              <a:t>lekésed a vonatot </a:t>
            </a:r>
            <a:br>
              <a:rPr lang="hu-HU" dirty="0" smtClean="0">
                <a:latin typeface="Cambria"/>
              </a:rPr>
            </a:br>
            <a:r>
              <a:rPr lang="hu-HU" dirty="0" smtClean="0">
                <a:latin typeface="Cambria"/>
              </a:rPr>
              <a:t>= le fogod késni a vonatot</a:t>
            </a:r>
            <a:endParaRPr lang="hu-HU" dirty="0" smtClean="0">
              <a:latin typeface="Times New Roman"/>
            </a:endParaRP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43608" y="836712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if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clause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56176" y="847253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fő mondat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fr-FR" b="1" i="0" u="none" strike="noStrike" baseline="0" smtClean="0">
                <a:solidFill>
                  <a:srgbClr val="365F91"/>
                </a:solidFill>
                <a:latin typeface="Times New Roman"/>
              </a:rPr>
              <a:t>FELTÉTELES MÓD II (TYPE 2 CONDITIONAL)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43608" y="1600200"/>
            <a:ext cx="3682752" cy="4525963"/>
          </a:xfrm>
        </p:spPr>
        <p:txBody>
          <a:bodyPr/>
          <a:lstStyle/>
          <a:p>
            <a:pPr marL="0" marR="0" lvl="0" indent="0" rtl="0">
              <a:buNone/>
            </a:pPr>
            <a:r>
              <a:rPr lang="en-US" b="1" i="0" u="none" strike="noStrike" baseline="0" dirty="0" smtClean="0">
                <a:solidFill>
                  <a:srgbClr val="555555"/>
                </a:solidFill>
                <a:latin typeface="Arial"/>
              </a:rPr>
              <a:t>if clause 				</a:t>
            </a:r>
            <a:br>
              <a:rPr lang="en-US" b="1" i="0" u="none" strike="noStrike" baseline="0" dirty="0" smtClean="0">
                <a:solidFill>
                  <a:srgbClr val="555555"/>
                </a:solidFill>
                <a:latin typeface="Arial"/>
              </a:rPr>
            </a:br>
            <a: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  <a:t>If + simple past	</a:t>
            </a:r>
            <a:b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</a:br>
            <a:endParaRPr lang="hu-HU" b="1" i="0" u="none" strike="noStrike" baseline="0" dirty="0" smtClean="0">
              <a:solidFill>
                <a:srgbClr val="4F81BD"/>
              </a:solidFill>
              <a:latin typeface="Times New Roman"/>
            </a:endParaRPr>
          </a:p>
          <a:p>
            <a:pPr marL="0" marR="0" lvl="0" indent="0" rtl="0">
              <a:buNone/>
            </a:pPr>
            <a:r>
              <a:rPr lang="en-US" b="1" i="0" u="none" strike="noStrik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if</a:t>
            </a:r>
            <a: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b="1" i="0" u="none" strike="noStrike" baseline="0" dirty="0" smtClean="0">
                <a:latin typeface="Times New Roman"/>
              </a:rPr>
              <a:t>it rained	</a:t>
            </a:r>
            <a: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  <a:t>				</a:t>
            </a:r>
            <a:b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</a:br>
            <a:r>
              <a:rPr lang="en-US" b="1" i="0" u="none" strike="noStrik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ha</a:t>
            </a:r>
            <a: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b="1" i="0" u="none" strike="noStrike" baseline="0" dirty="0" err="1" smtClean="0">
                <a:latin typeface="Times New Roman"/>
              </a:rPr>
              <a:t>es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ne</a:t>
            </a:r>
            <a: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  <a:t>					</a:t>
            </a:r>
            <a:endParaRPr lang="en-US" b="1" i="0" u="none" strike="noStrike" baseline="0" dirty="0" smtClean="0">
              <a:solidFill>
                <a:srgbClr val="555555"/>
              </a:solidFill>
              <a:latin typeface="Arial"/>
            </a:endParaRPr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427984" y="1628800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555555"/>
                </a:solidFill>
                <a:latin typeface="Arial"/>
              </a:rPr>
              <a:t>fő</a:t>
            </a:r>
            <a:r>
              <a:rPr lang="en-US" b="1" dirty="0" smtClean="0">
                <a:solidFill>
                  <a:srgbClr val="555555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555555"/>
                </a:solidFill>
                <a:latin typeface="Arial"/>
              </a:rPr>
              <a:t>mondat</a:t>
            </a:r>
            <a:endParaRPr lang="hu-HU" b="1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hu-HU" sz="2000" b="1" dirty="0" smtClean="0">
              <a:solidFill>
                <a:srgbClr val="4F81BD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F81BD"/>
                </a:solidFill>
                <a:latin typeface="Times New Roman"/>
              </a:rPr>
              <a:t>(present conditional) </a:t>
            </a:r>
            <a:r>
              <a:rPr lang="hu-HU" sz="2000" b="1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hu-HU" sz="2000" b="1" dirty="0" smtClean="0">
                <a:solidFill>
                  <a:srgbClr val="4F81BD"/>
                </a:solidFill>
                <a:latin typeface="Times New Roman"/>
              </a:rPr>
            </a:br>
            <a:r>
              <a:rPr lang="en-US" sz="2000" b="1" dirty="0" smtClean="0">
                <a:solidFill>
                  <a:srgbClr val="4F81BD"/>
                </a:solidFill>
                <a:latin typeface="Times New Roman"/>
              </a:rPr>
              <a:t>(present continuous conditional)</a:t>
            </a:r>
            <a:endParaRPr lang="hu-HU" sz="2000" b="1" dirty="0">
              <a:solidFill>
                <a:srgbClr val="4F81BD"/>
              </a:solidFill>
              <a:latin typeface="Times New Roman"/>
            </a:endParaRPr>
          </a:p>
          <a:p>
            <a:pPr marL="0" indent="0">
              <a:buNone/>
            </a:pPr>
            <a:endParaRPr lang="hu-HU" sz="2000" b="1" dirty="0" smtClean="0">
              <a:solidFill>
                <a:srgbClr val="4F81BD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/>
              </a:rPr>
              <a:t>you</a:t>
            </a:r>
            <a:r>
              <a:rPr lang="en-US" b="1" dirty="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would</a:t>
            </a:r>
            <a:r>
              <a:rPr lang="en-US" b="1" dirty="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b="1" dirty="0" smtClean="0">
                <a:latin typeface="Times New Roman"/>
              </a:rPr>
              <a:t>get wet</a:t>
            </a:r>
            <a:endParaRPr lang="hu-HU" b="1" dirty="0">
              <a:latin typeface="Times New Roman"/>
            </a:endParaRPr>
          </a:p>
          <a:p>
            <a:pPr marL="0" indent="0">
              <a:buNone/>
            </a:pPr>
            <a:endParaRPr lang="hu-HU" b="1" dirty="0" smtClean="0">
              <a:solidFill>
                <a:srgbClr val="4F81BD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/>
              </a:rPr>
              <a:t>vizes</a:t>
            </a:r>
            <a:r>
              <a:rPr lang="en-US" b="1" dirty="0" smtClean="0">
                <a:latin typeface="Times New Roman"/>
              </a:rPr>
              <a:t> </a:t>
            </a:r>
            <a:r>
              <a:rPr lang="en-US" b="1" dirty="0" err="1" smtClean="0">
                <a:latin typeface="Times New Roman"/>
              </a:rPr>
              <a:t>len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</a:rPr>
              <a:t>né</a:t>
            </a:r>
            <a:r>
              <a:rPr lang="en-US" b="1" dirty="0" err="1" smtClean="0">
                <a:solidFill>
                  <a:srgbClr val="00B050"/>
                </a:solidFill>
                <a:latin typeface="Times New Roman"/>
              </a:rPr>
              <a:t>l</a:t>
            </a:r>
            <a:endParaRPr lang="en-US" b="1" dirty="0">
              <a:solidFill>
                <a:srgbClr val="00B050"/>
              </a:solidFill>
              <a:latin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3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373688"/>
                  <a:ext cx="9072563" cy="1484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583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srgbClr val="365F91"/>
                </a:solidFill>
                <a:latin typeface="Times New Roman"/>
              </a:rPr>
              <a:t>FELTÉTELES MÓD III (TYPE 3 CONDITIONAL)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496" y="1340768"/>
            <a:ext cx="54006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marR="0" lvl="0" indent="0" rtl="0">
              <a:buNone/>
            </a:pPr>
            <a:r>
              <a:rPr lang="en-US" b="0" i="0" u="none" strike="noStrike" baseline="0" dirty="0" smtClean="0">
                <a:solidFill>
                  <a:srgbClr val="4F81BD"/>
                </a:solidFill>
                <a:latin typeface="Cambria"/>
              </a:rPr>
              <a:t>if clause 							</a:t>
            </a:r>
            <a:r>
              <a:rPr lang="hu-HU" dirty="0">
                <a:solidFill>
                  <a:srgbClr val="4F81BD"/>
                </a:solidFill>
                <a:latin typeface="Cambria"/>
              </a:rPr>
              <a:t/>
            </a:r>
            <a:br>
              <a:rPr lang="hu-HU" dirty="0">
                <a:solidFill>
                  <a:srgbClr val="4F81BD"/>
                </a:solidFill>
                <a:latin typeface="Cambria"/>
              </a:rPr>
            </a:br>
            <a:r>
              <a:rPr lang="en-US" b="0" i="0" u="none" strike="noStrike" baseline="0" dirty="0" smtClean="0">
                <a:solidFill>
                  <a:srgbClr val="4F81BD"/>
                </a:solidFill>
                <a:latin typeface="Cambria"/>
              </a:rPr>
              <a:t>If + past perfect 	</a:t>
            </a:r>
            <a:endParaRPr lang="hu-HU" b="0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L="0" marR="0" lvl="0" indent="0" rtl="0">
              <a:buNone/>
            </a:pPr>
            <a:r>
              <a:rPr lang="en-US" b="0" i="0" u="none" strike="noStrike" baseline="0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en-US" b="0" i="0" u="none" strike="noStrike" baseline="0" dirty="0" smtClean="0">
                <a:solidFill>
                  <a:srgbClr val="4F81BD"/>
                </a:solidFill>
                <a:latin typeface="Times New Roman"/>
              </a:rPr>
            </a:br>
            <a:r>
              <a:rPr lang="en-US" sz="2200" b="0" i="0" u="none" strike="noStrike" baseline="0" dirty="0" smtClean="0">
                <a:solidFill>
                  <a:srgbClr val="FFC000"/>
                </a:solidFill>
                <a:latin typeface="Cambria"/>
              </a:rPr>
              <a:t>If</a:t>
            </a:r>
            <a:r>
              <a:rPr lang="en-US" sz="2200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sz="2200" b="0" i="0" u="none" strike="noStrike" baseline="0" dirty="0" smtClean="0">
                <a:latin typeface="Cambria"/>
              </a:rPr>
              <a:t>you had studied harder</a:t>
            </a:r>
            <a:r>
              <a:rPr lang="en-US" sz="2200" b="0" i="0" u="none" strike="noStrike" baseline="0" dirty="0" smtClean="0">
                <a:solidFill>
                  <a:srgbClr val="4F81BD"/>
                </a:solidFill>
                <a:latin typeface="Cambria"/>
              </a:rPr>
              <a:t> 	</a:t>
            </a:r>
            <a:r>
              <a:rPr lang="en-US" b="0" i="0" u="none" strike="noStrike" baseline="0" dirty="0" smtClean="0">
                <a:solidFill>
                  <a:srgbClr val="4F81BD"/>
                </a:solidFill>
                <a:latin typeface="Cambria"/>
              </a:rPr>
              <a:t>						</a:t>
            </a:r>
            <a:endParaRPr lang="hu-HU" b="0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L="0" marR="0" lvl="0" indent="0" rtl="0">
              <a:buNone/>
            </a:pPr>
            <a:r>
              <a:rPr lang="en-US" b="0" i="0" u="none" strike="noStrike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Ha</a:t>
            </a:r>
            <a:r>
              <a:rPr lang="en-US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b="0" i="0" u="none" strike="noStrike" baseline="0" dirty="0" err="1" smtClean="0">
                <a:latin typeface="Cambria"/>
              </a:rPr>
              <a:t>jobban</a:t>
            </a:r>
            <a:r>
              <a:rPr lang="en-US" b="0" i="0" u="none" strike="noStrike" baseline="0" dirty="0" smtClean="0">
                <a:latin typeface="Cambria"/>
              </a:rPr>
              <a:t> </a:t>
            </a:r>
            <a:r>
              <a:rPr lang="en-US" b="0" i="0" u="none" strike="noStrike" baseline="0" dirty="0" err="1" smtClean="0">
                <a:latin typeface="Cambria"/>
              </a:rPr>
              <a:t>tanultál</a:t>
            </a:r>
            <a:r>
              <a:rPr lang="en-US" b="0" i="0" u="none" strike="noStrike" baseline="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b="0" i="0" u="none" strike="noStrike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volna</a:t>
            </a:r>
            <a:r>
              <a:rPr lang="en-US" b="0" i="0" u="none" strike="noStrike" baseline="0" dirty="0" smtClean="0">
                <a:solidFill>
                  <a:srgbClr val="4F81BD"/>
                </a:solidFill>
                <a:latin typeface="Cambria"/>
              </a:rPr>
              <a:t>,				</a:t>
            </a:r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499992" y="1340768"/>
            <a:ext cx="4644008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4F81BD"/>
                </a:solidFill>
                <a:latin typeface="Cambria"/>
              </a:rPr>
              <a:t>Fő</a:t>
            </a:r>
            <a:r>
              <a:rPr lang="en-US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dirty="0" err="1" smtClean="0">
                <a:solidFill>
                  <a:srgbClr val="4F81BD"/>
                </a:solidFill>
                <a:latin typeface="Cambria"/>
              </a:rPr>
              <a:t>mondat</a:t>
            </a:r>
            <a:r>
              <a:rPr lang="en-US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en-US" dirty="0" smtClean="0">
                <a:solidFill>
                  <a:srgbClr val="4F81BD"/>
                </a:solidFill>
                <a:latin typeface="Times New Roman"/>
              </a:rPr>
            </a:br>
            <a:r>
              <a:rPr lang="en-US" sz="2000" dirty="0" smtClean="0">
                <a:solidFill>
                  <a:srgbClr val="4F81BD"/>
                </a:solidFill>
                <a:latin typeface="Cambria"/>
              </a:rPr>
              <a:t>(perfect conditional)/ </a:t>
            </a:r>
            <a:r>
              <a:rPr lang="hu-HU" sz="2000" dirty="0" smtClean="0">
                <a:solidFill>
                  <a:srgbClr val="4F81BD"/>
                </a:solidFill>
                <a:latin typeface="Cambria"/>
              </a:rPr>
              <a:t/>
            </a:r>
            <a:br>
              <a:rPr lang="hu-HU" sz="2000" dirty="0" smtClean="0">
                <a:solidFill>
                  <a:srgbClr val="4F81BD"/>
                </a:solidFill>
                <a:latin typeface="Cambria"/>
              </a:rPr>
            </a:br>
            <a:r>
              <a:rPr lang="en-US" sz="2000" dirty="0" smtClean="0">
                <a:solidFill>
                  <a:srgbClr val="4F81BD"/>
                </a:solidFill>
                <a:latin typeface="Cambria"/>
              </a:rPr>
              <a:t>(perfect continuous conditional)</a:t>
            </a:r>
            <a:endParaRPr lang="hu-HU" sz="2000" dirty="0">
              <a:solidFill>
                <a:srgbClr val="4F81BD"/>
              </a:solidFill>
              <a:latin typeface="Times New Roman"/>
            </a:endParaRPr>
          </a:p>
          <a:p>
            <a:pPr marL="0" indent="0">
              <a:buNone/>
            </a:pPr>
            <a:endParaRPr lang="hu-HU" dirty="0" smtClean="0">
              <a:solidFill>
                <a:srgbClr val="4F81BD"/>
              </a:solidFill>
              <a:latin typeface="Cambria"/>
            </a:endParaRPr>
          </a:p>
          <a:p>
            <a:pPr marL="0" indent="0">
              <a:buNone/>
            </a:pPr>
            <a:endParaRPr lang="hu-HU" sz="2000" dirty="0" smtClean="0">
              <a:solidFill>
                <a:srgbClr val="4F81BD"/>
              </a:solidFill>
              <a:latin typeface="Cambri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ambria"/>
              </a:rPr>
              <a:t>you</a:t>
            </a:r>
            <a:r>
              <a:rPr lang="en-US" sz="200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would have</a:t>
            </a:r>
            <a:r>
              <a:rPr lang="en-US" sz="2000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sz="2000" dirty="0" smtClean="0">
                <a:latin typeface="Cambria"/>
              </a:rPr>
              <a:t>pass</a:t>
            </a:r>
            <a:r>
              <a:rPr lang="en-US" sz="2000" dirty="0" smtClean="0">
                <a:solidFill>
                  <a:srgbClr val="7030A0"/>
                </a:solidFill>
                <a:latin typeface="Cambria"/>
              </a:rPr>
              <a:t>ed</a:t>
            </a:r>
            <a:r>
              <a:rPr lang="en-US" sz="2000" dirty="0" smtClean="0">
                <a:latin typeface="Cambria"/>
              </a:rPr>
              <a:t> the exam</a:t>
            </a:r>
            <a:r>
              <a:rPr lang="en-US" sz="2000" dirty="0" smtClean="0">
                <a:solidFill>
                  <a:srgbClr val="4F81BD"/>
                </a:solidFill>
                <a:latin typeface="Cambria"/>
              </a:rPr>
              <a:t>.</a:t>
            </a:r>
            <a:r>
              <a:rPr lang="en-US" sz="2000" dirty="0" smtClean="0">
                <a:solidFill>
                  <a:srgbClr val="4F81BD"/>
                </a:solidFill>
                <a:latin typeface="Times New Roman"/>
              </a:rPr>
              <a:t/>
            </a:r>
            <a:br>
              <a:rPr lang="en-US" sz="2000" dirty="0" smtClean="0">
                <a:solidFill>
                  <a:srgbClr val="4F81BD"/>
                </a:solidFill>
                <a:latin typeface="Times New Roman"/>
              </a:rPr>
            </a:br>
            <a:endParaRPr lang="hu-HU" dirty="0" smtClean="0">
              <a:solidFill>
                <a:srgbClr val="4F81BD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dirty="0" err="1" smtClean="0">
                <a:latin typeface="Cambria"/>
              </a:rPr>
              <a:t>átmen</a:t>
            </a:r>
            <a:r>
              <a:rPr lang="en-US" dirty="0" err="1" smtClean="0">
                <a:solidFill>
                  <a:srgbClr val="7030A0"/>
                </a:solidFill>
                <a:latin typeface="Cambria"/>
              </a:rPr>
              <a:t>t</a:t>
            </a:r>
            <a:r>
              <a:rPr lang="en-US" dirty="0" err="1" smtClean="0">
                <a:solidFill>
                  <a:srgbClr val="92D050"/>
                </a:solidFill>
                <a:latin typeface="Cambria"/>
              </a:rPr>
              <a:t>él</a:t>
            </a:r>
            <a:r>
              <a:rPr lang="en-US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volna</a:t>
            </a:r>
            <a:r>
              <a:rPr lang="en-US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en-US" dirty="0" smtClean="0">
                <a:latin typeface="Cambria"/>
              </a:rPr>
              <a:t>a </a:t>
            </a:r>
            <a:r>
              <a:rPr lang="en-US" dirty="0" err="1" smtClean="0">
                <a:latin typeface="Cambria"/>
              </a:rPr>
              <a:t>vizsgán</a:t>
            </a:r>
            <a:r>
              <a:rPr lang="en-US" dirty="0" smtClean="0">
                <a:solidFill>
                  <a:srgbClr val="4F81BD"/>
                </a:solidFill>
                <a:latin typeface="Cambria"/>
              </a:rPr>
              <a:t>.</a:t>
            </a:r>
            <a:endParaRPr lang="en-US" dirty="0">
              <a:solidFill>
                <a:srgbClr val="4F81BD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195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hu-HU" b="1" i="0" u="none" strike="noStrike" baseline="0" dirty="0" smtClean="0">
                <a:solidFill>
                  <a:srgbClr val="365F91"/>
                </a:solidFill>
                <a:latin typeface="Times New Roman"/>
              </a:rPr>
              <a:t>MIXED TYPE CONDITIONAL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1281852"/>
            <a:ext cx="9144000" cy="1702008"/>
          </a:xfrm>
        </p:spPr>
        <p:txBody>
          <a:bodyPr>
            <a:noAutofit/>
          </a:bodyPr>
          <a:lstStyle/>
          <a:p>
            <a:pPr marL="0" marR="0" lvl="0" indent="0" rtl="0">
              <a:buNone/>
            </a:pPr>
            <a:r>
              <a:rPr lang="en-US" sz="1800" b="1" i="0" u="none" strike="noStrike" baseline="0" dirty="0" smtClean="0">
                <a:solidFill>
                  <a:srgbClr val="4F81BD"/>
                </a:solidFill>
                <a:latin typeface="Cambria"/>
              </a:rPr>
              <a:t>if clause 					</a:t>
            </a:r>
            <a:br>
              <a:rPr lang="en-US" sz="1800" b="1" i="0" u="none" strike="noStrike" baseline="0" dirty="0" smtClean="0">
                <a:solidFill>
                  <a:srgbClr val="4F81BD"/>
                </a:solidFill>
                <a:latin typeface="Cambria"/>
              </a:rPr>
            </a:br>
            <a:r>
              <a:rPr lang="en-US" sz="1800" b="1" i="0" u="none" strike="noStrike" baseline="0" dirty="0" smtClean="0">
                <a:solidFill>
                  <a:srgbClr val="4F81BD"/>
                </a:solidFill>
                <a:latin typeface="Cambria"/>
              </a:rPr>
              <a:t>If + (past perfect)/(simple past) </a:t>
            </a:r>
            <a:r>
              <a:rPr lang="en-US" sz="1800" b="1" i="0" u="none" strike="noStrike" baseline="0" dirty="0" smtClean="0">
                <a:solidFill>
                  <a:srgbClr val="4F81BD"/>
                </a:solidFill>
                <a:latin typeface="Times New Roman"/>
              </a:rPr>
              <a:t>		</a:t>
            </a:r>
            <a:endParaRPr lang="en-US" sz="1800" b="1" i="0" u="none" strike="noStrike" baseline="0" dirty="0" smtClean="0">
              <a:solidFill>
                <a:srgbClr val="4F81BD"/>
              </a:solidFill>
              <a:latin typeface="Cambria"/>
            </a:endParaRPr>
          </a:p>
          <a:p>
            <a:pPr marL="0" marR="0" lvl="0" indent="0" rtl="0">
              <a:buNone/>
            </a:pPr>
            <a:r>
              <a:rPr lang="en-US" sz="1800" b="1" i="0" u="none" strike="noStrike" baseline="0" dirty="0" smtClean="0">
                <a:latin typeface="Cambria"/>
              </a:rPr>
              <a:t>If I had worked harder at school		</a:t>
            </a:r>
            <a:endParaRPr lang="hu-HU" sz="1800" b="1" i="0" u="none" strike="noStrike" baseline="0" dirty="0" smtClean="0">
              <a:latin typeface="Cambria"/>
            </a:endParaRPr>
          </a:p>
          <a:p>
            <a:pPr marL="0" marR="0" lvl="0" indent="0" rtl="0">
              <a:buNone/>
            </a:pPr>
            <a:r>
              <a:rPr lang="en-US" sz="1800" b="1" i="0" u="none" strike="noStrike" baseline="0" dirty="0" smtClean="0">
                <a:latin typeface="Cambria"/>
              </a:rPr>
              <a:t>If </a:t>
            </a:r>
            <a:r>
              <a:rPr lang="en-US" sz="1800" b="1" i="0" u="none" strike="noStrike" baseline="0" dirty="0" smtClean="0">
                <a:solidFill>
                  <a:srgbClr val="92D050"/>
                </a:solidFill>
                <a:latin typeface="Cambria"/>
              </a:rPr>
              <a:t>we</a:t>
            </a:r>
            <a:r>
              <a:rPr lang="en-US" sz="1800" b="1" i="0" u="none" strike="noStrike" baseline="0" dirty="0" smtClean="0">
                <a:latin typeface="Cambria"/>
              </a:rPr>
              <a:t> had looked at the map		</a:t>
            </a:r>
            <a:br>
              <a:rPr lang="en-US" sz="1800" b="1" i="0" u="none" strike="noStrike" baseline="0" dirty="0" smtClean="0">
                <a:latin typeface="Cambria"/>
              </a:rPr>
            </a:br>
            <a:r>
              <a:rPr lang="en-US" sz="1800" b="1" i="0" u="none" strike="noStrike" baseline="0" dirty="0" smtClean="0">
                <a:latin typeface="Cambria"/>
              </a:rPr>
              <a:t>If you weren't afraid of spiders		</a:t>
            </a:r>
          </a:p>
          <a:p>
            <a:pPr marL="0" marR="0" lvl="0" indent="0" rtl="0">
              <a:buNone/>
            </a:pPr>
            <a:endParaRPr lang="hu-HU" sz="1800" b="1" i="0" u="none" strike="noStrike" baseline="0" dirty="0" smtClean="0">
              <a:latin typeface="Cambria"/>
            </a:endParaRPr>
          </a:p>
          <a:p>
            <a:pPr marL="0" indent="0">
              <a:buNone/>
            </a:pPr>
            <a:endParaRPr lang="hu-HU" sz="1800" b="1" dirty="0" smtClean="0">
              <a:solidFill>
                <a:srgbClr val="4F81BD"/>
              </a:solidFill>
              <a:latin typeface="Times New Roman"/>
            </a:endParaRPr>
          </a:p>
          <a:p>
            <a:pPr marL="0" marR="0" lvl="0" indent="0" rtl="0">
              <a:buNone/>
            </a:pPr>
            <a:endParaRPr lang="hu-HU" sz="1800" b="1" dirty="0">
              <a:solidFill>
                <a:srgbClr val="4F81BD"/>
              </a:solidFill>
              <a:latin typeface="Cambria"/>
            </a:endParaRPr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139952" y="1268761"/>
            <a:ext cx="511256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4F81BD"/>
                </a:solidFill>
                <a:latin typeface="Cambria"/>
              </a:rPr>
              <a:t>Main clause</a:t>
            </a:r>
            <a:br>
              <a:rPr lang="en-US" sz="1800" b="1" dirty="0" smtClean="0">
                <a:solidFill>
                  <a:srgbClr val="4F81BD"/>
                </a:solidFill>
                <a:latin typeface="Cambria"/>
              </a:rPr>
            </a:br>
            <a:r>
              <a:rPr lang="en-US" sz="1800" b="1" dirty="0" smtClean="0">
                <a:solidFill>
                  <a:srgbClr val="4F81BD"/>
                </a:solidFill>
                <a:latin typeface="Cambria"/>
              </a:rPr>
              <a:t>(present conditional)/(perfect conditional)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Cambria"/>
              </a:rPr>
              <a:t>I would have a better job now.</a:t>
            </a:r>
            <a:br>
              <a:rPr lang="en-US" sz="1800" b="1" dirty="0" smtClean="0">
                <a:latin typeface="Cambria"/>
              </a:rPr>
            </a:br>
            <a:r>
              <a:rPr lang="en-US" sz="1800" b="1" dirty="0" smtClean="0">
                <a:solidFill>
                  <a:srgbClr val="92D050"/>
                </a:solidFill>
                <a:latin typeface="Cambria"/>
              </a:rPr>
              <a:t>we</a:t>
            </a:r>
            <a:r>
              <a:rPr lang="en-US" sz="1800" b="1" dirty="0" smtClean="0">
                <a:latin typeface="Cambria"/>
              </a:rPr>
              <a:t> wouldn't be lost.</a:t>
            </a:r>
            <a:br>
              <a:rPr lang="en-US" sz="1800" b="1" dirty="0" smtClean="0">
                <a:latin typeface="Cambria"/>
              </a:rPr>
            </a:br>
            <a:r>
              <a:rPr lang="en-US" sz="1800" b="1" dirty="0" smtClean="0">
                <a:latin typeface="Cambria"/>
              </a:rPr>
              <a:t>you would have picked it up and put it outside.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b="1" dirty="0" smtClean="0">
              <a:solidFill>
                <a:srgbClr val="4F81BD"/>
              </a:solidFill>
              <a:latin typeface="Cambri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1800" b="1" dirty="0">
              <a:solidFill>
                <a:srgbClr val="4F81BD"/>
              </a:solidFill>
              <a:latin typeface="Cambria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496" y="3391832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smtClean="0">
                <a:latin typeface="Cambria"/>
              </a:rPr>
              <a:t>Ha </a:t>
            </a:r>
            <a:r>
              <a:rPr lang="hu-HU" b="1" dirty="0">
                <a:latin typeface="Cambria"/>
              </a:rPr>
              <a:t>jobban </a:t>
            </a:r>
            <a:r>
              <a:rPr lang="hu-HU" b="1" dirty="0" smtClean="0">
                <a:latin typeface="Cambria"/>
              </a:rPr>
              <a:t>tanultam </a:t>
            </a:r>
            <a:r>
              <a:rPr lang="hu-HU" b="1" dirty="0">
                <a:solidFill>
                  <a:srgbClr val="FF0000"/>
                </a:solidFill>
                <a:latin typeface="Cambria"/>
              </a:rPr>
              <a:t>volna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latin typeface="Cambria"/>
              </a:rPr>
              <a:t>az </a:t>
            </a:r>
            <a:r>
              <a:rPr lang="hu-HU" b="1" dirty="0" smtClean="0">
                <a:latin typeface="Cambria"/>
              </a:rPr>
              <a:t>iskolában,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	</a:t>
            </a:r>
          </a:p>
          <a:p>
            <a:pPr lvl="0"/>
            <a:endParaRPr lang="hu-HU" b="1" dirty="0" smtClean="0">
              <a:solidFill>
                <a:srgbClr val="4F81BD"/>
              </a:solidFill>
              <a:latin typeface="Cambria"/>
            </a:endParaRPr>
          </a:p>
          <a:p>
            <a:pPr lvl="0"/>
            <a:endParaRPr lang="hu-HU" b="1" dirty="0" smtClean="0">
              <a:solidFill>
                <a:srgbClr val="4F81BD"/>
              </a:solidFill>
              <a:latin typeface="Cambria"/>
            </a:endParaRPr>
          </a:p>
          <a:p>
            <a:pPr lvl="0"/>
            <a:r>
              <a:rPr lang="hu-HU" b="1" dirty="0" smtClean="0">
                <a:latin typeface="Cambria"/>
              </a:rPr>
              <a:t>Ha </a:t>
            </a:r>
            <a:r>
              <a:rPr lang="hu-HU" b="1" dirty="0">
                <a:latin typeface="Cambria"/>
              </a:rPr>
              <a:t>néz</a:t>
            </a:r>
            <a:r>
              <a:rPr lang="hu-HU" b="1" dirty="0">
                <a:solidFill>
                  <a:srgbClr val="7030A0"/>
                </a:solidFill>
                <a:latin typeface="Cambria"/>
              </a:rPr>
              <a:t>t</a:t>
            </a:r>
            <a:r>
              <a:rPr lang="hu-HU" b="1" dirty="0">
                <a:solidFill>
                  <a:srgbClr val="00B050"/>
                </a:solidFill>
                <a:latin typeface="Cambria"/>
              </a:rPr>
              <a:t>ük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mbria"/>
              </a:rPr>
              <a:t>volna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latin typeface="Cambria"/>
              </a:rPr>
              <a:t>a </a:t>
            </a:r>
            <a:r>
              <a:rPr lang="hu-HU" b="1" dirty="0" smtClean="0">
                <a:latin typeface="Cambria"/>
              </a:rPr>
              <a:t>térképet</a:t>
            </a:r>
            <a:r>
              <a:rPr lang="hu-HU" b="1" dirty="0" smtClean="0">
                <a:solidFill>
                  <a:srgbClr val="4F81BD"/>
                </a:solidFill>
                <a:latin typeface="Cambria"/>
              </a:rPr>
              <a:t>,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	</a:t>
            </a:r>
            <a:br>
              <a:rPr lang="hu-HU" b="1" dirty="0">
                <a:solidFill>
                  <a:srgbClr val="4F81BD"/>
                </a:solidFill>
                <a:latin typeface="Cambria"/>
              </a:rPr>
            </a:br>
            <a:endParaRPr lang="hu-HU" b="1" dirty="0" smtClean="0">
              <a:solidFill>
                <a:srgbClr val="4F81BD"/>
              </a:solidFill>
              <a:latin typeface="Cambria"/>
            </a:endParaRPr>
          </a:p>
          <a:p>
            <a:pPr lvl="0"/>
            <a:endParaRPr lang="hu-HU" b="1" dirty="0">
              <a:solidFill>
                <a:srgbClr val="4F81BD"/>
              </a:solidFill>
              <a:latin typeface="Cambria"/>
            </a:endParaRPr>
          </a:p>
          <a:p>
            <a:pPr lvl="0"/>
            <a:endParaRPr lang="hu-HU" b="1" dirty="0" smtClean="0">
              <a:solidFill>
                <a:srgbClr val="4F81BD"/>
              </a:solidFill>
              <a:latin typeface="Cambria"/>
            </a:endParaRPr>
          </a:p>
          <a:p>
            <a:pPr lvl="0"/>
            <a:r>
              <a:rPr lang="hu-HU" b="1" dirty="0" smtClean="0">
                <a:latin typeface="Cambria"/>
              </a:rPr>
              <a:t>Ha </a:t>
            </a:r>
            <a:r>
              <a:rPr lang="hu-HU" b="1" dirty="0">
                <a:latin typeface="Cambria"/>
              </a:rPr>
              <a:t>nem fél</a:t>
            </a:r>
            <a:r>
              <a:rPr lang="hu-HU" b="1" dirty="0">
                <a:solidFill>
                  <a:srgbClr val="7030A0"/>
                </a:solidFill>
                <a:latin typeface="Cambria"/>
              </a:rPr>
              <a:t>t</a:t>
            </a:r>
            <a:r>
              <a:rPr lang="hu-HU" b="1" dirty="0">
                <a:solidFill>
                  <a:srgbClr val="00B050"/>
                </a:solidFill>
                <a:latin typeface="Cambria"/>
              </a:rPr>
              <a:t>él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mbria"/>
              </a:rPr>
              <a:t>volna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latin typeface="Cambria"/>
              </a:rPr>
              <a:t>a </a:t>
            </a:r>
            <a:r>
              <a:rPr lang="hu-HU" b="1" dirty="0" smtClean="0">
                <a:latin typeface="Cambria"/>
              </a:rPr>
              <a:t>pókoktól</a:t>
            </a:r>
            <a:r>
              <a:rPr lang="hu-HU" b="1" dirty="0" smtClean="0">
                <a:solidFill>
                  <a:srgbClr val="4F81BD"/>
                </a:solidFill>
                <a:latin typeface="Cambria"/>
              </a:rPr>
              <a:t>,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		</a:t>
            </a:r>
            <a:endParaRPr lang="hu-HU" b="1" dirty="0">
              <a:solidFill>
                <a:srgbClr val="4F81BD"/>
              </a:solidFill>
              <a:latin typeface="Times New Roman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184576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Cambria"/>
              </a:rPr>
              <a:t>most egy jobb munkám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mbria"/>
              </a:rPr>
              <a:t>lenne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/>
            </a:r>
            <a:br>
              <a:rPr lang="hu-HU" b="1" dirty="0">
                <a:solidFill>
                  <a:srgbClr val="4F81BD"/>
                </a:solidFill>
                <a:latin typeface="Cambria"/>
              </a:rPr>
            </a:br>
            <a:endParaRPr lang="hu-HU" b="1" dirty="0" smtClean="0">
              <a:solidFill>
                <a:srgbClr val="4F81BD"/>
              </a:solidFill>
              <a:latin typeface="Cambria"/>
            </a:endParaRPr>
          </a:p>
          <a:p>
            <a:endParaRPr lang="hu-HU" b="1" dirty="0">
              <a:solidFill>
                <a:srgbClr val="4F81BD"/>
              </a:solidFill>
              <a:latin typeface="Cambria"/>
            </a:endParaRPr>
          </a:p>
          <a:p>
            <a:r>
              <a:rPr lang="hu-HU" b="1" dirty="0" smtClean="0">
                <a:latin typeface="Cambria"/>
              </a:rPr>
              <a:t>nem </a:t>
            </a:r>
            <a:r>
              <a:rPr lang="hu-HU" b="1" dirty="0">
                <a:latin typeface="Cambria"/>
              </a:rPr>
              <a:t>téved</a:t>
            </a:r>
            <a:r>
              <a:rPr lang="hu-HU" b="1" dirty="0">
                <a:solidFill>
                  <a:srgbClr val="7030A0"/>
                </a:solidFill>
                <a:latin typeface="Cambria"/>
              </a:rPr>
              <a:t>t</a:t>
            </a:r>
            <a:r>
              <a:rPr lang="hu-HU" b="1" dirty="0">
                <a:solidFill>
                  <a:srgbClr val="92D050"/>
                </a:solidFill>
                <a:latin typeface="Cambria"/>
              </a:rPr>
              <a:t>ünk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mbria"/>
              </a:rPr>
              <a:t>volna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latin typeface="Cambria"/>
              </a:rPr>
              <a:t>el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/>
            </a:r>
            <a:br>
              <a:rPr lang="hu-HU" b="1" dirty="0">
                <a:solidFill>
                  <a:srgbClr val="4F81BD"/>
                </a:solidFill>
                <a:latin typeface="Cambria"/>
              </a:rPr>
            </a:br>
            <a:r>
              <a:rPr lang="hu-HU" b="1" dirty="0">
                <a:solidFill>
                  <a:srgbClr val="4F81BD"/>
                </a:solidFill>
                <a:latin typeface="Cambria"/>
              </a:rPr>
              <a:t>	</a:t>
            </a:r>
          </a:p>
          <a:p>
            <a:endParaRPr lang="hu-HU" b="1" dirty="0" smtClean="0">
              <a:solidFill>
                <a:srgbClr val="4F81BD"/>
              </a:solidFill>
              <a:latin typeface="Cambria"/>
            </a:endParaRPr>
          </a:p>
          <a:p>
            <a:endParaRPr lang="hu-HU" b="1" dirty="0">
              <a:solidFill>
                <a:srgbClr val="4F81BD"/>
              </a:solidFill>
              <a:latin typeface="Cambria"/>
            </a:endParaRPr>
          </a:p>
          <a:p>
            <a:r>
              <a:rPr lang="hu-HU" b="1" dirty="0" smtClean="0">
                <a:latin typeface="Cambria"/>
              </a:rPr>
              <a:t>felve</a:t>
            </a:r>
            <a:r>
              <a:rPr lang="hu-HU" b="1" dirty="0" smtClean="0">
                <a:solidFill>
                  <a:srgbClr val="7030A0"/>
                </a:solidFill>
                <a:latin typeface="Cambria"/>
              </a:rPr>
              <a:t>tt</a:t>
            </a:r>
            <a:r>
              <a:rPr lang="hu-HU" b="1" dirty="0" smtClean="0">
                <a:solidFill>
                  <a:srgbClr val="00B050"/>
                </a:solidFill>
                <a:latin typeface="Cambria"/>
              </a:rPr>
              <a:t>ed</a:t>
            </a:r>
            <a:r>
              <a:rPr lang="hu-HU" b="1" dirty="0" smtClean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mbria"/>
              </a:rPr>
              <a:t>volna</a:t>
            </a:r>
            <a:r>
              <a:rPr lang="hu-HU" b="1" dirty="0">
                <a:latin typeface="Cambria"/>
              </a:rPr>
              <a:t> és kirak</a:t>
            </a:r>
            <a:r>
              <a:rPr lang="hu-HU" b="1" dirty="0">
                <a:solidFill>
                  <a:srgbClr val="7030A0"/>
                </a:solidFill>
                <a:latin typeface="Cambria"/>
              </a:rPr>
              <a:t>t</a:t>
            </a:r>
            <a:r>
              <a:rPr lang="hu-HU" b="1" dirty="0">
                <a:solidFill>
                  <a:srgbClr val="00B050"/>
                </a:solidFill>
                <a:latin typeface="Cambria"/>
              </a:rPr>
              <a:t>ad</a:t>
            </a:r>
            <a:r>
              <a:rPr lang="hu-HU" b="1" dirty="0">
                <a:solidFill>
                  <a:srgbClr val="4F81BD"/>
                </a:solidFill>
                <a:latin typeface="Cambria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mbria"/>
              </a:rPr>
              <a:t>volna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igék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50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1450504" cy="1143000"/>
          </a:xfrm>
        </p:spPr>
        <p:txBody>
          <a:bodyPr>
            <a:noAutofit/>
          </a:bodyPr>
          <a:lstStyle/>
          <a:p>
            <a:r>
              <a:rPr lang="hu-HU" sz="9600" dirty="0" smtClean="0"/>
              <a:t>≠</a:t>
            </a:r>
            <a:endParaRPr lang="hu-HU" sz="9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Do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Go.</a:t>
            </a:r>
          </a:p>
          <a:p>
            <a:pPr marL="0" indent="0">
              <a:buNone/>
            </a:pPr>
            <a:r>
              <a:rPr lang="hu-HU" dirty="0" err="1" smtClean="0"/>
              <a:t>Wait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Hold.</a:t>
            </a:r>
          </a:p>
          <a:p>
            <a:pPr marL="0" indent="0">
              <a:buNone/>
            </a:pPr>
            <a:r>
              <a:rPr lang="hu-HU" dirty="0" err="1" smtClean="0"/>
              <a:t>Run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err="1" smtClean="0"/>
              <a:t>Eat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err="1" smtClean="0"/>
              <a:t>Come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121496" y="1639341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Csinál.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Megy.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Vár.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Tart.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Fut.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Eszik.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Jön.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131840" y="1639341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trike="sngStrike" dirty="0" smtClean="0"/>
              <a:t>Csinál.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trike="sngStrike" dirty="0" smtClean="0"/>
              <a:t>Megy.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trike="sngStrike" dirty="0" smtClean="0"/>
              <a:t>Vár.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trike="sngStrike" dirty="0" smtClean="0"/>
              <a:t>Tart.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trike="sngStrike" dirty="0" smtClean="0"/>
              <a:t>Fut.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trike="sngStrike" dirty="0" smtClean="0"/>
              <a:t>Eszik.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trike="sngStrike" dirty="0" smtClean="0"/>
              <a:t>Jön.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trike="sngStrike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427984" y="1628800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C</a:t>
            </a:r>
            <a:r>
              <a:rPr lang="hu-HU" dirty="0" smtClean="0"/>
              <a:t>sinál</a:t>
            </a:r>
            <a:r>
              <a:rPr lang="hu-HU" dirty="0" smtClean="0">
                <a:solidFill>
                  <a:srgbClr val="FFC000"/>
                </a:solidFill>
              </a:rPr>
              <a:t>j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Men</a:t>
            </a:r>
            <a:r>
              <a:rPr lang="hu-HU" dirty="0" smtClean="0">
                <a:solidFill>
                  <a:srgbClr val="FFC000"/>
                </a:solidFill>
              </a:rPr>
              <a:t>j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/>
              <a:t>V</a:t>
            </a:r>
            <a:r>
              <a:rPr lang="hu-HU" dirty="0" smtClean="0"/>
              <a:t>ár</a:t>
            </a:r>
            <a:r>
              <a:rPr lang="hu-HU" dirty="0" smtClean="0">
                <a:solidFill>
                  <a:srgbClr val="FFC000"/>
                </a:solidFill>
              </a:rPr>
              <a:t>j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Tart</a:t>
            </a:r>
            <a:r>
              <a:rPr lang="hu-HU" dirty="0" smtClean="0">
                <a:solidFill>
                  <a:srgbClr val="FFC000"/>
                </a:solidFill>
              </a:rPr>
              <a:t>s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r>
              <a:rPr lang="hu-HU" dirty="0" smtClean="0"/>
              <a:t>Fu</a:t>
            </a:r>
            <a:r>
              <a:rPr lang="hu-HU" dirty="0" smtClean="0">
                <a:solidFill>
                  <a:srgbClr val="FFC000"/>
                </a:solidFill>
              </a:rPr>
              <a:t>ss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Egy</a:t>
            </a:r>
            <a:r>
              <a:rPr lang="hu-HU" dirty="0" smtClean="0">
                <a:solidFill>
                  <a:srgbClr val="FFC000"/>
                </a:solidFill>
              </a:rPr>
              <a:t>él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Gyere!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trike="sngStrike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5806480" y="1628800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Csinál</a:t>
            </a:r>
            <a:r>
              <a:rPr lang="hu-HU" dirty="0">
                <a:solidFill>
                  <a:srgbClr val="FFC000"/>
                </a:solidFill>
              </a:rPr>
              <a:t>d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Vár</a:t>
            </a:r>
            <a:r>
              <a:rPr lang="hu-HU" dirty="0">
                <a:solidFill>
                  <a:srgbClr val="FFC000"/>
                </a:solidFill>
              </a:rPr>
              <a:t>d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Tart</a:t>
            </a:r>
            <a:r>
              <a:rPr lang="hu-HU" dirty="0" smtClean="0">
                <a:solidFill>
                  <a:srgbClr val="FFC000"/>
                </a:solidFill>
              </a:rPr>
              <a:t>sd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Egy</a:t>
            </a:r>
            <a:r>
              <a:rPr lang="hu-HU" dirty="0" smtClean="0">
                <a:solidFill>
                  <a:srgbClr val="FFC000"/>
                </a:solidFill>
              </a:rPr>
              <a:t>ed</a:t>
            </a:r>
            <a:r>
              <a:rPr lang="hu-HU" dirty="0" smtClean="0"/>
              <a:t>!</a:t>
            </a: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trike="sngStrike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7236296" y="1639341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Wait</a:t>
            </a:r>
            <a:r>
              <a:rPr lang="hu-HU" dirty="0" smtClean="0"/>
              <a:t> </a:t>
            </a:r>
            <a:r>
              <a:rPr lang="hu-HU" i="1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Hold </a:t>
            </a:r>
            <a:r>
              <a:rPr lang="hu-HU" dirty="0" err="1" smtClean="0"/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Eat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76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9936" y="2420888"/>
            <a:ext cx="1450504" cy="1143000"/>
          </a:xfrm>
        </p:spPr>
        <p:txBody>
          <a:bodyPr>
            <a:noAutofit/>
          </a:bodyPr>
          <a:lstStyle/>
          <a:p>
            <a:r>
              <a:rPr lang="hu-HU" sz="9600" dirty="0" smtClean="0"/>
              <a:t>≠</a:t>
            </a:r>
            <a:endParaRPr lang="hu-HU" sz="9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8032"/>
            <a:ext cx="2458616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Do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Go.</a:t>
            </a:r>
          </a:p>
          <a:p>
            <a:pPr marL="0" indent="0">
              <a:buNone/>
            </a:pPr>
            <a:r>
              <a:rPr lang="hu-HU" dirty="0" err="1" smtClean="0"/>
              <a:t>Wait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Hold.</a:t>
            </a:r>
          </a:p>
          <a:p>
            <a:pPr marL="0" indent="0">
              <a:buNone/>
            </a:pPr>
            <a:r>
              <a:rPr lang="hu-HU" dirty="0" err="1" smtClean="0"/>
              <a:t>Run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err="1" smtClean="0"/>
              <a:t>Eat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err="1" smtClean="0"/>
              <a:t>Come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979712" y="127173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Csinál.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Megy.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Vár.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Tart.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Fut.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Eszik.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Jön.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3059832" y="3068960"/>
            <a:ext cx="540060" cy="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rtalom helye 2"/>
          <p:cNvSpPr txBox="1">
            <a:spLocks/>
          </p:cNvSpPr>
          <p:nvPr/>
        </p:nvSpPr>
        <p:spPr>
          <a:xfrm>
            <a:off x="3707904" y="116632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o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go.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w</a:t>
            </a:r>
            <a:r>
              <a:rPr lang="hu-HU" dirty="0" err="1" smtClean="0"/>
              <a:t>ait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hold.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r</a:t>
            </a:r>
            <a:r>
              <a:rPr lang="hu-HU" dirty="0" err="1" smtClean="0"/>
              <a:t>un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e</a:t>
            </a:r>
            <a:r>
              <a:rPr lang="hu-HU" dirty="0" err="1" smtClean="0"/>
              <a:t>at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ome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5508104" y="116632"/>
            <a:ext cx="2458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goes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waits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holds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runs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/>
              <a:t>S</a:t>
            </a:r>
            <a:r>
              <a:rPr lang="hu-HU" dirty="0" err="1" smtClean="0"/>
              <a:t>he</a:t>
            </a:r>
            <a:r>
              <a:rPr lang="hu-HU" dirty="0" smtClean="0"/>
              <a:t> </a:t>
            </a:r>
            <a:r>
              <a:rPr lang="hu-HU" dirty="0" err="1" smtClean="0"/>
              <a:t>eats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She</a:t>
            </a:r>
            <a:r>
              <a:rPr lang="hu-HU" dirty="0" smtClean="0"/>
              <a:t> </a:t>
            </a:r>
            <a:r>
              <a:rPr lang="hu-HU" dirty="0" err="1" smtClean="0"/>
              <a:t>comes</a:t>
            </a:r>
            <a:r>
              <a:rPr lang="hu-H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3779912" y="116632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-ing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3779912" y="692696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-ing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3779912" y="1277888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-ing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3779912" y="1916832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-ing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3779912" y="2502024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-ing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3779912" y="3078088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-ing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3923928" y="3582144"/>
            <a:ext cx="1872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-ing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3" name="TextBox2" r:id="rId2" imgW="2666880" imgH="647640"/>
        </mc:Choice>
        <mc:Fallback>
          <p:control name="TextBox2" r:id="rId2" imgW="2666880" imgH="647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292600"/>
                  <a:ext cx="9072563" cy="256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4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1560</Words>
  <Application>Microsoft Office PowerPoint</Application>
  <PresentationFormat>Diavetítés a képernyőre (4:3 oldalarány)</PresentationFormat>
  <Paragraphs>856</Paragraphs>
  <Slides>66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66</vt:i4>
      </vt:variant>
    </vt:vector>
  </HeadingPairs>
  <TitlesOfParts>
    <vt:vector size="67" baseType="lpstr">
      <vt:lpstr>Office-téma</vt:lpstr>
      <vt:lpstr>Overview -verbs</vt:lpstr>
      <vt:lpstr>PowerPoint bemutató</vt:lpstr>
      <vt:lpstr>you</vt:lpstr>
      <vt:lpstr>you</vt:lpstr>
      <vt:lpstr>PowerPoint bemutató</vt:lpstr>
      <vt:lpstr>Szófajok és mondatrészek</vt:lpstr>
      <vt:lpstr>igék</vt:lpstr>
      <vt:lpstr>≠</vt:lpstr>
      <vt:lpstr>≠</vt:lpstr>
      <vt:lpstr>PowerPoint bemutató</vt:lpstr>
      <vt:lpstr>PowerPoint bemutató</vt:lpstr>
      <vt:lpstr>PowerPoint bemutató</vt:lpstr>
      <vt:lpstr>PowerPoint bemutató</vt:lpstr>
      <vt:lpstr>PowerPoint bemutató</vt:lpstr>
      <vt:lpstr>tesz / vesz</vt:lpstr>
      <vt:lpstr>"t" after a verb is past</vt:lpstr>
      <vt:lpstr>Példák </vt:lpstr>
      <vt:lpstr>Mit csináltál tegnap?</vt:lpstr>
      <vt:lpstr>PowerPoint bemutató</vt:lpstr>
      <vt:lpstr>PowerPoint bemutató</vt:lpstr>
      <vt:lpstr>MÚLT IDŐ (PAST)</vt:lpstr>
      <vt:lpstr>PowerPoint bemutató</vt:lpstr>
      <vt:lpstr>PowerPoint bemutató</vt:lpstr>
      <vt:lpstr>Mit csináltál a hétvégén?</vt:lpstr>
      <vt:lpstr>Múlt idő</vt:lpstr>
      <vt:lpstr>MÚLT IDŐ (PAST)</vt:lpstr>
      <vt:lpstr>MÚLT IDŐ (PAST)</vt:lpstr>
      <vt:lpstr>Példák</vt:lpstr>
      <vt:lpstr>MÚLT IDŐ (PAST)</vt:lpstr>
      <vt:lpstr>IR.</vt:lpstr>
      <vt:lpstr>about the „ı” what  WE DO NOT HAVE</vt:lpstr>
      <vt:lpstr>PowerPoint bemutató</vt:lpstr>
      <vt:lpstr>PowerPoint bemutató</vt:lpstr>
      <vt:lpstr>Inf-ni-t-psx  past tense</vt:lpstr>
      <vt:lpstr>PowerPoint bemutató</vt:lpstr>
      <vt:lpstr>PowerPoint bemutató</vt:lpstr>
      <vt:lpstr>Past tense and habits</vt:lpstr>
      <vt:lpstr>szokás kifejezése</vt:lpstr>
      <vt:lpstr>adverbs which need past tense</vt:lpstr>
      <vt:lpstr>SZOKÁS</vt:lpstr>
      <vt:lpstr>Példák</vt:lpstr>
      <vt:lpstr>soha - ritkán - néha - gyakran - mindig(minden nap...)  </vt:lpstr>
      <vt:lpstr>PowerPoint bemutató</vt:lpstr>
      <vt:lpstr>A FELSZÓLÍTÓ MÓD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FELTÉTELES MÓD </vt:lpstr>
      <vt:lpstr>ZERO CONDITIONAL</vt:lpstr>
      <vt:lpstr>FELTÉTELES MÓD I (TYPE 1 CONDITIONAL) </vt:lpstr>
      <vt:lpstr>FELTÉTELES MÓD II (TYPE 2 CONDITIONAL)</vt:lpstr>
      <vt:lpstr>FELTÉTELES MÓD III (TYPE 3 CONDITIONAL)</vt:lpstr>
      <vt:lpstr>MIXED TYPE CONDITIONAL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NULLA FELTÉTELES MÓD (ZERO CONDITIONAL)</dc:title>
  <dc:creator>Miklós</dc:creator>
  <cp:lastModifiedBy>Miklós</cp:lastModifiedBy>
  <cp:revision>85</cp:revision>
  <dcterms:created xsi:type="dcterms:W3CDTF">2020-04-17T04:58:03Z</dcterms:created>
  <dcterms:modified xsi:type="dcterms:W3CDTF">2020-04-19T09:42:42Z</dcterms:modified>
</cp:coreProperties>
</file>